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38"/>
  </p:handoutMasterIdLst>
  <p:sldIdLst>
    <p:sldId id="257" r:id="rId3"/>
    <p:sldId id="256" r:id="rId4"/>
    <p:sldId id="258" r:id="rId5"/>
    <p:sldId id="301" r:id="rId6"/>
    <p:sldId id="276" r:id="rId7"/>
    <p:sldId id="297" r:id="rId8"/>
    <p:sldId id="302" r:id="rId9"/>
    <p:sldId id="298" r:id="rId10"/>
    <p:sldId id="307" r:id="rId11"/>
    <p:sldId id="305" r:id="rId13"/>
    <p:sldId id="312" r:id="rId14"/>
    <p:sldId id="303" r:id="rId15"/>
    <p:sldId id="310" r:id="rId16"/>
    <p:sldId id="322" r:id="rId17"/>
    <p:sldId id="323" r:id="rId18"/>
    <p:sldId id="327" r:id="rId19"/>
    <p:sldId id="313" r:id="rId20"/>
    <p:sldId id="317" r:id="rId21"/>
    <p:sldId id="316" r:id="rId22"/>
    <p:sldId id="314" r:id="rId23"/>
    <p:sldId id="315" r:id="rId24"/>
    <p:sldId id="321" r:id="rId25"/>
    <p:sldId id="325" r:id="rId26"/>
    <p:sldId id="330" r:id="rId27"/>
    <p:sldId id="326" r:id="rId28"/>
    <p:sldId id="311" r:id="rId29"/>
    <p:sldId id="328" r:id="rId30"/>
    <p:sldId id="299" r:id="rId31"/>
    <p:sldId id="318" r:id="rId32"/>
    <p:sldId id="308" r:id="rId33"/>
    <p:sldId id="309" r:id="rId34"/>
    <p:sldId id="306" r:id="rId35"/>
    <p:sldId id="329" r:id="rId36"/>
    <p:sldId id="319" r:id="rId3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2C69F"/>
    <a:srgbClr val="39A3C3"/>
    <a:srgbClr val="2B8F66"/>
    <a:srgbClr val="EC1C24"/>
    <a:srgbClr val="F6921E"/>
    <a:srgbClr val="00A69C"/>
    <a:srgbClr val="DD4E30"/>
    <a:srgbClr val="F5C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6" autoAdjust="0"/>
    <p:restoredTop sz="94660"/>
  </p:normalViewPr>
  <p:slideViewPr>
    <p:cSldViewPr snapToGrid="0">
      <p:cViewPr>
        <p:scale>
          <a:sx n="57" d="100"/>
          <a:sy n="57" d="100"/>
        </p:scale>
        <p:origin x="708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slide" Target="slides/slide2.xml"/><Relationship Id="rId39" Type="http://schemas.openxmlformats.org/officeDocument/2006/relationships/presProps" Target="presProps.xml"/><Relationship Id="rId38" Type="http://schemas.openxmlformats.org/officeDocument/2006/relationships/handoutMaster" Target="handoutMasters/handoutMaster1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charset="0"/>
        <a:cs typeface="Calibri" panose="020F050202020403020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AB924962-3816-43BA-9BCB-0E93DF6D0E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defRPr>
            </a:lvl1pPr>
          </a:lstStyle>
          <a:p>
            <a:fld id="{FE987BC6-219C-41BA-B7BF-D5EC59099B7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charset="0"/>
          <a:ea typeface="Calibri" panose="020F0502020204030204" charset="0"/>
          <a:cs typeface="Calibri" panose="020F050202020403020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0" y="-1"/>
            <a:ext cx="12192000" cy="4881093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6" r="7389" b="84853"/>
          <a:stretch>
            <a:fillRect/>
          </a:stretch>
        </p:blipFill>
        <p:spPr>
          <a:xfrm>
            <a:off x="1703622" y="60"/>
            <a:ext cx="8772281" cy="4085718"/>
          </a:xfrm>
          <a:prstGeom prst="rect">
            <a:avLst/>
          </a:prstGeom>
        </p:spPr>
      </p:pic>
      <p:sp>
        <p:nvSpPr>
          <p:cNvPr id="21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0" y="4881093"/>
            <a:ext cx="12192000" cy="1976908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22" t="724" r="34057" b="90923"/>
          <a:stretch>
            <a:fillRect/>
          </a:stretch>
        </p:blipFill>
        <p:spPr>
          <a:xfrm>
            <a:off x="4130675" y="824865"/>
            <a:ext cx="3741420" cy="24396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2395" r="84645" b="93484"/>
          <a:stretch>
            <a:fillRect/>
          </a:stretch>
        </p:blipFill>
        <p:spPr>
          <a:xfrm>
            <a:off x="984885" y="920115"/>
            <a:ext cx="1050290" cy="9715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2" t="7630" r="75474" b="88472"/>
          <a:stretch>
            <a:fillRect/>
          </a:stretch>
        </p:blipFill>
        <p:spPr>
          <a:xfrm>
            <a:off x="2135505" y="2543175"/>
            <a:ext cx="953770" cy="95377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" t="12307" r="86125" b="83906"/>
          <a:stretch>
            <a:fillRect/>
          </a:stretch>
        </p:blipFill>
        <p:spPr>
          <a:xfrm>
            <a:off x="626745" y="3653790"/>
            <a:ext cx="949960" cy="82804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02" t="9746" r="5952" b="86022"/>
          <a:stretch>
            <a:fillRect/>
          </a:stretch>
        </p:blipFill>
        <p:spPr>
          <a:xfrm>
            <a:off x="9961880" y="3563620"/>
            <a:ext cx="893445" cy="91821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77" t="3174" r="3881" b="93039"/>
          <a:stretch>
            <a:fillRect/>
          </a:stretch>
        </p:blipFill>
        <p:spPr>
          <a:xfrm>
            <a:off x="9961880" y="827405"/>
            <a:ext cx="894715" cy="80073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4" t="14646" r="12461" b="75553"/>
          <a:stretch>
            <a:fillRect/>
          </a:stretch>
        </p:blipFill>
        <p:spPr>
          <a:xfrm>
            <a:off x="2266487" y="2842467"/>
            <a:ext cx="7826715" cy="2744028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2266130" y="5193377"/>
            <a:ext cx="8087953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200" b="1" dirty="0">
                <a:solidFill>
                  <a:srgbClr val="F7F9F8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Правила оформления тезисов Публикационная этика авторов</a:t>
            </a:r>
            <a:endParaRPr lang="ru-RU" altLang="en-US" sz="3200" b="1" dirty="0">
              <a:solidFill>
                <a:srgbClr val="F7F9F8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56" t="20493" r="3839" b="71711"/>
          <a:stretch>
            <a:fillRect/>
          </a:stretch>
        </p:blipFill>
        <p:spPr>
          <a:xfrm>
            <a:off x="1098576" y="5296749"/>
            <a:ext cx="605307" cy="90152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48" r="80462" b="64472"/>
          <a:stretch>
            <a:fillRect/>
          </a:stretch>
        </p:blipFill>
        <p:spPr>
          <a:xfrm>
            <a:off x="10428450" y="5613283"/>
            <a:ext cx="850559" cy="656822"/>
          </a:xfrm>
          <a:prstGeom prst="rect">
            <a:avLst/>
          </a:prstGeom>
        </p:spPr>
      </p:pic>
      <p:pic>
        <p:nvPicPr>
          <p:cNvPr id="4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288" y="-108735"/>
            <a:ext cx="2171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Текстовое поле 1"/>
          <p:cNvSpPr txBox="1"/>
          <p:nvPr/>
        </p:nvSpPr>
        <p:spPr>
          <a:xfrm>
            <a:off x="3440430" y="6269990"/>
            <a:ext cx="63404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2400" b="1">
                <a:solidFill>
                  <a:schemeClr val="accent6">
                    <a:lumMod val="75000"/>
                  </a:schemeClr>
                </a:solidFill>
              </a:rPr>
              <a:t>Составитель: КУРИКАЛОВА Н.М., методист </a:t>
            </a:r>
            <a:endParaRPr lang="ru-RU" altLang="en-US" sz="24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21328" y="251470"/>
            <a:ext cx="512504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ОБЪЁМ</a:t>
            </a:r>
            <a:endParaRPr lang="ru-RU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Скос 1"/>
          <p:cNvSpPr/>
          <p:nvPr/>
        </p:nvSpPr>
        <p:spPr>
          <a:xfrm>
            <a:off x="439420" y="1692910"/>
            <a:ext cx="11443970" cy="4090035"/>
          </a:xfrm>
          <a:prstGeom prst="bevel">
            <a:avLst/>
          </a:prstGeom>
          <a:solidFill>
            <a:srgbClr val="82C6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986155" y="2214880"/>
            <a:ext cx="10391140" cy="3046095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p>
            <a:pPr algn="just"/>
            <a:r>
              <a:rPr lang="ru-RU" altLang="en-US" sz="3200" b="1"/>
              <a:t>Объем тезисов - 3-5 страниц</a:t>
            </a:r>
            <a:r>
              <a:rPr lang="ru-RU" altLang="en-US" sz="3200"/>
              <a:t>, включая аннотацию, ключевые слова, таблицы, рисунки и библиографический</a:t>
            </a:r>
            <a:endParaRPr lang="ru-RU" altLang="en-US" sz="3200"/>
          </a:p>
          <a:p>
            <a:pPr algn="just"/>
            <a:r>
              <a:rPr lang="ru-RU" altLang="en-US" sz="3200"/>
              <a:t>список.</a:t>
            </a:r>
            <a:endParaRPr lang="ru-RU" altLang="en-US" sz="3200"/>
          </a:p>
          <a:p>
            <a:pPr algn="just"/>
            <a:endParaRPr lang="ru-RU" altLang="en-US" sz="3200"/>
          </a:p>
          <a:p>
            <a:pPr algn="just"/>
            <a:r>
              <a:rPr lang="ru-RU" altLang="en-US" sz="3200" b="1"/>
              <a:t>Объем тезисов 1000 – 3000 знаков</a:t>
            </a:r>
            <a:r>
              <a:rPr lang="ru-RU" altLang="en-US" sz="3200"/>
              <a:t> (0,5 – 1,5 страницы 12пт Times New Roman)</a:t>
            </a:r>
            <a:endParaRPr lang="ru-RU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21328" y="251470"/>
            <a:ext cx="512504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Объем</a:t>
            </a:r>
            <a:endParaRPr lang="ru-RU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695325" y="1739900"/>
            <a:ext cx="109194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3600" b="1"/>
              <a:t>Введение</a:t>
            </a:r>
            <a:r>
              <a:rPr lang="ru-RU" altLang="en-US" sz="3600"/>
              <a:t> -  10-15 % всего текста</a:t>
            </a:r>
            <a:endParaRPr lang="ru-RU" altLang="en-US" sz="3600"/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577215" y="3124200"/>
            <a:ext cx="11037570" cy="21837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3600" b="1"/>
              <a:t>«Цель и задачи» и основная часть</a:t>
            </a:r>
            <a:r>
              <a:rPr lang="ru-RU" altLang="en-US" sz="3600"/>
              <a:t> -  70-80% всего текста.</a:t>
            </a:r>
            <a:endParaRPr lang="ru-RU" altLang="en-US" sz="3600"/>
          </a:p>
          <a:p>
            <a:endParaRPr lang="ru-RU" altLang="en-US" sz="2800"/>
          </a:p>
          <a:p>
            <a:r>
              <a:rPr lang="ru-RU" altLang="en-US" sz="3600" b="1"/>
              <a:t>Заключение </a:t>
            </a:r>
            <a:r>
              <a:rPr lang="ru-RU" altLang="en-US" sz="3600"/>
              <a:t>- 10-15% всего текста</a:t>
            </a:r>
            <a:endParaRPr lang="ru-RU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8" y="-1"/>
            <a:ext cx="12190222" cy="6858001"/>
            <a:chOff x="4274037" y="1158033"/>
            <a:chExt cx="1994262" cy="1599112"/>
          </a:xfrm>
        </p:grpSpPr>
        <p:sp>
          <p:nvSpPr>
  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>
              <a:avLst/>
            </a:prstGeom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5271168" y="1158033"/>
              <a:ext cx="997131" cy="1599112"/>
            </a:xfrm>
            <a:prstGeom prst="rect">
              <a:avLst/>
            </a:prstGeom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999349" y="4748789"/>
            <a:ext cx="3884944" cy="8551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359250" y="2660179"/>
            <a:ext cx="5504756" cy="177666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2395" r="84645" b="93484"/>
          <a:stretch>
            <a:fillRect/>
          </a:stretch>
        </p:blipFill>
        <p:spPr>
          <a:xfrm>
            <a:off x="8359775" y="2919730"/>
            <a:ext cx="1358265" cy="125666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126615" y="1906905"/>
            <a:ext cx="315912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   0</a:t>
            </a:r>
            <a:r>
              <a:rPr lang="ru-RU" altLang="en-US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3</a:t>
            </a:r>
            <a:endParaRPr lang="ru-RU" altLang="en-US" sz="5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370955" y="4424680"/>
            <a:ext cx="53359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ОРИГИНАЛЬНОСТЬ</a:t>
            </a:r>
            <a:endParaRPr lang="ru-RU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4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263" y="-150"/>
            <a:ext cx="2171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21328" y="251470"/>
            <a:ext cx="512504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Оригинальность</a:t>
            </a:r>
            <a:endParaRPr lang="ru-RU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4970145" y="3081655"/>
            <a:ext cx="205105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ru-RU" altLang="en-US" sz="4800" b="1"/>
              <a:t>70-90%</a:t>
            </a:r>
            <a:endParaRPr lang="ru-RU" altLang="en-US" sz="4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839720" y="317500"/>
            <a:ext cx="57892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6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Цитирование</a:t>
            </a:r>
            <a:endParaRPr lang="ru-RU" altLang="en-US" sz="36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400685" y="1423035"/>
            <a:ext cx="11571605" cy="40309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3200" b="1"/>
              <a:t>Главные требования:</a:t>
            </a:r>
            <a:endParaRPr lang="ru-RU" altLang="en-US" sz="3200" b="1"/>
          </a:p>
          <a:p>
            <a:r>
              <a:rPr lang="ru-RU" altLang="en-US" sz="3200"/>
              <a:t>– цитата должна быть неразрывно связана с текстом, доказывая или подтверждая выдвинутые положения автором;</a:t>
            </a:r>
            <a:endParaRPr lang="ru-RU" altLang="en-US" sz="3200"/>
          </a:p>
          <a:p>
            <a:r>
              <a:rPr lang="ru-RU" altLang="en-US" sz="3200"/>
              <a:t>– она правильно оформляется кавычками, знаками препинания, что и в первоисточнике; пропуск слов в цитате обозначается многоточием;</a:t>
            </a:r>
            <a:endParaRPr lang="ru-RU" altLang="en-US" sz="3200"/>
          </a:p>
          <a:p>
            <a:r>
              <a:rPr lang="ru-RU" altLang="en-US" sz="3200"/>
              <a:t>– каждая цитата сопровождается ссылкой на номер литературы в</a:t>
            </a:r>
            <a:endParaRPr lang="ru-RU" altLang="en-US" sz="3200"/>
          </a:p>
          <a:p>
            <a:r>
              <a:rPr lang="ru-RU" altLang="en-US" sz="3200"/>
              <a:t>библиографическом списке.</a:t>
            </a:r>
            <a:endParaRPr lang="ru-RU" altLang="en-US" sz="3200"/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401320" y="5596890"/>
            <a:ext cx="1122553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3200" b="1"/>
              <a:t>Непрямое цитирование</a:t>
            </a:r>
            <a:r>
              <a:rPr lang="ru-RU" altLang="en-US" sz="3200"/>
              <a:t>, ссылки обязательны</a:t>
            </a:r>
            <a:endParaRPr lang="ru-RU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839720" y="317500"/>
            <a:ext cx="57892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6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Цитирование</a:t>
            </a:r>
            <a:endParaRPr lang="ru-RU" altLang="en-US" sz="36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791845" y="3016250"/>
            <a:ext cx="11098530" cy="25533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t">
            <a:spAutoFit/>
          </a:bodyPr>
          <a:p>
            <a:pPr algn="just"/>
            <a:r>
              <a:rPr lang="ru-RU" altLang="en-US"/>
              <a:t> </a:t>
            </a:r>
            <a:r>
              <a:rPr lang="ru-RU" altLang="en-US" sz="4000"/>
              <a:t>Отсутствие ссылок в цитатах на автора является нарушением его прав, а неправильное их оформление рассматривается как серьезная ошибка.</a:t>
            </a:r>
            <a:endParaRPr lang="ru-RU" altLang="en-US" sz="4000"/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6125210" y="1640840"/>
            <a:ext cx="43116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ru-RU" altLang="en-US" sz="6000" b="1">
                <a:solidFill>
                  <a:srgbClr val="C00000"/>
                </a:solidFill>
              </a:rPr>
              <a:t>!</a:t>
            </a:r>
            <a:endParaRPr lang="ru-RU" altLang="en-US" sz="60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8" y="-1"/>
            <a:ext cx="12190222" cy="6858001"/>
            <a:chOff x="4274037" y="1158033"/>
            <a:chExt cx="1994262" cy="1599112"/>
          </a:xfrm>
        </p:grpSpPr>
        <p:sp>
          <p:nvSpPr>
  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>
              <a:avLst/>
            </a:prstGeom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5271168" y="1158033"/>
              <a:ext cx="997131" cy="1599112"/>
            </a:xfrm>
            <a:prstGeom prst="rect">
              <a:avLst/>
            </a:prstGeom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999349" y="4748789"/>
            <a:ext cx="3884944" cy="8551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359250" y="2660179"/>
            <a:ext cx="5504756" cy="177666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2395" r="84645" b="93484"/>
          <a:stretch>
            <a:fillRect/>
          </a:stretch>
        </p:blipFill>
        <p:spPr>
          <a:xfrm>
            <a:off x="8404225" y="3005455"/>
            <a:ext cx="1581150" cy="146240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193601" y="2400287"/>
            <a:ext cx="149733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   0</a:t>
            </a:r>
            <a:r>
              <a:rPr lang="ru-RU" altLang="en-US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4</a:t>
            </a:r>
            <a:endParaRPr lang="ru-RU" altLang="en-US" sz="5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581921" y="4424731"/>
            <a:ext cx="512504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ЯЗЫК</a:t>
            </a:r>
            <a:endParaRPr lang="ru-RU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4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338" y="80495"/>
            <a:ext cx="2171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879090" y="347980"/>
            <a:ext cx="57092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С</a:t>
            </a:r>
            <a:r>
              <a:rPr lang="en-US" altLang="zh-CN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тилевые черты научной речи</a:t>
            </a:r>
            <a:endParaRPr lang="en-US" altLang="zh-CN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209550" y="1477010"/>
            <a:ext cx="11981815" cy="532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3200" b="1">
                <a:solidFill>
                  <a:schemeClr val="accent6">
                    <a:lumMod val="75000"/>
                  </a:schemeClr>
                </a:solidFill>
              </a:rPr>
              <a:t>1 </a:t>
            </a:r>
            <a:r>
              <a:rPr lang="ru-RU" altLang="en-US" sz="3600" b="1">
                <a:solidFill>
                  <a:schemeClr val="accent6">
                    <a:lumMod val="75000"/>
                  </a:schemeClr>
                </a:solidFill>
              </a:rPr>
              <a:t>Отвлеченность и обобщенность: </a:t>
            </a:r>
            <a:endParaRPr lang="ru-RU" altLang="en-US" sz="3600" b="1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altLang="en-US" sz="2800"/>
              <a:t>− </a:t>
            </a:r>
            <a:r>
              <a:rPr lang="ru-RU" altLang="en-US" sz="2800" b="1"/>
              <a:t>широкое употребление абстрактной лексики</a:t>
            </a:r>
            <a:r>
              <a:rPr lang="ru-RU" altLang="en-US" sz="2800"/>
              <a:t>: </a:t>
            </a:r>
            <a:r>
              <a:rPr lang="ru-RU" altLang="en-US" sz="3200" i="1">
                <a:latin typeface="Monotype Corsiva" panose="03010101010201010101" charset="0"/>
                <a:cs typeface="Monotype Corsiva" panose="03010101010201010101" charset="0"/>
              </a:rPr>
              <a:t>использование механизма, активное соединение, научный потенциал общества,</a:t>
            </a:r>
            <a:endParaRPr lang="ru-RU" altLang="en-US" sz="3200" i="1">
              <a:latin typeface="Monotype Corsiva" panose="03010101010201010101" charset="0"/>
              <a:cs typeface="Monotype Corsiva" panose="03010101010201010101" charset="0"/>
            </a:endParaRPr>
          </a:p>
          <a:p>
            <a:r>
              <a:rPr lang="ru-RU" altLang="en-US" sz="2800"/>
              <a:t>− </a:t>
            </a:r>
            <a:r>
              <a:rPr lang="ru-RU" altLang="en-US" sz="2800" b="1"/>
              <a:t>функционирование конкретной лексики для обозначения общих</a:t>
            </a:r>
            <a:endParaRPr lang="ru-RU" altLang="en-US" sz="2800" b="1"/>
          </a:p>
          <a:p>
            <a:r>
              <a:rPr lang="ru-RU" altLang="en-US" sz="2800" b="1"/>
              <a:t>понятий</a:t>
            </a:r>
            <a:r>
              <a:rPr lang="ru-RU" altLang="en-US" sz="2800"/>
              <a:t>: </a:t>
            </a:r>
            <a:r>
              <a:rPr lang="ru-RU" altLang="en-US" sz="3200" i="1">
                <a:latin typeface="Monotype Corsiva" panose="03010101010201010101" charset="0"/>
                <a:cs typeface="Monotype Corsiva" panose="03010101010201010101" charset="0"/>
              </a:rPr>
              <a:t>Липа начинает цвести в конце июня; порубка сибирского кедра,</a:t>
            </a:r>
            <a:r>
              <a:rPr lang="ru-RU" altLang="en-US" sz="2800"/>
              <a:t> </a:t>
            </a:r>
            <a:endParaRPr lang="ru-RU" altLang="en-US" sz="2800"/>
          </a:p>
          <a:p>
            <a:r>
              <a:rPr lang="ru-RU" altLang="en-US" sz="2800"/>
              <a:t>− </a:t>
            </a:r>
            <a:r>
              <a:rPr lang="ru-RU" altLang="en-US" sz="2800" b="1"/>
              <a:t>использование специальных лексических единиц, выражающих</a:t>
            </a:r>
            <a:endParaRPr lang="ru-RU" altLang="en-US" sz="2800" b="1"/>
          </a:p>
          <a:p>
            <a:r>
              <a:rPr lang="ru-RU" altLang="en-US" sz="2800" b="1"/>
              <a:t>обобщенность и отвлеченность</a:t>
            </a:r>
            <a:r>
              <a:rPr lang="ru-RU" altLang="en-US" sz="2800"/>
              <a:t>: </a:t>
            </a:r>
            <a:r>
              <a:rPr lang="ru-RU" altLang="en-US" sz="3200" i="1">
                <a:latin typeface="Monotype Corsiva" panose="03010101010201010101" charset="0"/>
                <a:cs typeface="Monotype Corsiva" panose="03010101010201010101" charset="0"/>
              </a:rPr>
              <a:t>обычно, регулярно, обыкновенно, всегда </a:t>
            </a:r>
            <a:endParaRPr lang="ru-RU" altLang="en-US" sz="3200" i="1">
              <a:latin typeface="Monotype Corsiva" panose="03010101010201010101" charset="0"/>
              <a:cs typeface="Monotype Corsiva" panose="03010101010201010101" charset="0"/>
            </a:endParaRPr>
          </a:p>
          <a:p>
            <a:r>
              <a:rPr lang="ru-RU" altLang="en-US" sz="2800"/>
              <a:t>− </a:t>
            </a:r>
            <a:r>
              <a:rPr lang="ru-RU" altLang="en-US" sz="2800" b="1"/>
              <a:t>функционирование характерных грамматических средств</a:t>
            </a:r>
            <a:r>
              <a:rPr lang="ru-RU" altLang="en-US" sz="2800"/>
              <a:t>:</a:t>
            </a:r>
            <a:endParaRPr lang="ru-RU" altLang="en-US" sz="2800"/>
          </a:p>
          <a:p>
            <a:r>
              <a:rPr lang="ru-RU" altLang="en-US" sz="2800"/>
              <a:t>а) неопределенно-личных предложений: </a:t>
            </a:r>
            <a:r>
              <a:rPr lang="ru-RU" altLang="en-US" sz="3200">
                <a:latin typeface="Monotype Corsiva" panose="03010101010201010101" charset="0"/>
                <a:cs typeface="Monotype Corsiva" panose="03010101010201010101" charset="0"/>
              </a:rPr>
              <a:t>Для выполнения опыта берут</a:t>
            </a:r>
            <a:endParaRPr lang="ru-RU" altLang="en-US" sz="3200">
              <a:latin typeface="Monotype Corsiva" panose="03010101010201010101" charset="0"/>
              <a:cs typeface="Monotype Corsiva" panose="03010101010201010101" charset="0"/>
            </a:endParaRPr>
          </a:p>
          <a:p>
            <a:r>
              <a:rPr lang="ru-RU" altLang="en-US" sz="3200">
                <a:latin typeface="Monotype Corsiva" panose="03010101010201010101" charset="0"/>
                <a:cs typeface="Monotype Corsiva" panose="03010101010201010101" charset="0"/>
              </a:rPr>
              <a:t>воронку; Указанную формулу выводят из сочетания ...</a:t>
            </a:r>
            <a:endParaRPr lang="ru-RU" altLang="en-US" sz="3200">
              <a:latin typeface="Monotype Corsiva" panose="03010101010201010101" charset="0"/>
              <a:cs typeface="Monotype Corsiva" panose="03010101010201010101" charset="0"/>
            </a:endParaRPr>
          </a:p>
          <a:p>
            <a:endParaRPr lang="ru-RU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302260" y="1423035"/>
            <a:ext cx="1171321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800">
                <a:sym typeface="+mn-ea"/>
              </a:rPr>
              <a:t>б) </a:t>
            </a:r>
            <a:r>
              <a:rPr lang="ru-RU" altLang="en-US" sz="2800" b="1">
                <a:sym typeface="+mn-ea"/>
              </a:rPr>
              <a:t>пассивных конструкций</a:t>
            </a:r>
            <a:r>
              <a:rPr lang="ru-RU" altLang="en-US" sz="2800">
                <a:sym typeface="+mn-ea"/>
              </a:rPr>
              <a:t>: </a:t>
            </a:r>
            <a:r>
              <a:rPr lang="ru-RU" altLang="en-US" sz="2800">
                <a:latin typeface="Monotype Corsiva" panose="03010101010201010101" charset="0"/>
                <a:cs typeface="Monotype Corsiva" panose="03010101010201010101" charset="0"/>
                <a:sym typeface="+mn-ea"/>
              </a:rPr>
              <a:t>В психологической стилистике разработаны методы исследования, ранее не применявшиеся ни в стилистике, ни в психологии; Таким образом, нами применяется своеобразная концепция негативизма</a:t>
            </a:r>
            <a:r>
              <a:rPr lang="ru-RU" altLang="en-US">
                <a:latin typeface="Monotype Corsiva" panose="03010101010201010101" charset="0"/>
                <a:cs typeface="Monotype Corsiva" panose="03010101010201010101" charset="0"/>
                <a:sym typeface="+mn-ea"/>
              </a:rPr>
              <a:t> </a:t>
            </a:r>
            <a:endParaRPr lang="ru-RU" altLang="en-US">
              <a:latin typeface="Monotype Corsiva" panose="03010101010201010101" charset="0"/>
              <a:cs typeface="Monotype Corsiva" panose="03010101010201010101" charset="0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302895" y="2806700"/>
            <a:ext cx="11649710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ru-RU" altLang="en-US" sz="2800"/>
              <a:t>в) </a:t>
            </a:r>
            <a:r>
              <a:rPr lang="ru-RU" altLang="en-US" sz="2800" b="1"/>
              <a:t>настоящего, прошедшего и будущего вневременного</a:t>
            </a:r>
            <a:r>
              <a:rPr lang="ru-RU" altLang="en-US" sz="2800"/>
              <a:t> (с качественным, признаковым значением): </a:t>
            </a:r>
            <a:r>
              <a:rPr lang="ru-RU" altLang="en-US" sz="2800">
                <a:latin typeface="Monotype Corsiva" panose="03010101010201010101" charset="0"/>
                <a:cs typeface="Monotype Corsiva" panose="03010101010201010101" charset="0"/>
              </a:rPr>
              <a:t>Вода кипит при температуре 100 є С; Уголёк горит синеватым пламенем (настоящее вневременное); Дарвин пишет, что... (настоящее регистрирующее); Волга впадает в Каспийское море (настоящее постоянное); Умножим обе части уравнения на Е (будущее вневременное); </a:t>
            </a:r>
            <a:endParaRPr lang="ru-RU" altLang="en-US" sz="2800">
              <a:latin typeface="Monotype Corsiva" panose="03010101010201010101" charset="0"/>
              <a:cs typeface="Monotype Corsiva" panose="03010101010201010101" charset="0"/>
            </a:endParaRPr>
          </a:p>
          <a:p>
            <a:pPr algn="just"/>
            <a:r>
              <a:rPr lang="ru-RU" altLang="en-US" sz="2800"/>
              <a:t>г) </a:t>
            </a:r>
            <a:r>
              <a:rPr lang="ru-RU" altLang="en-US" sz="2800" b="1"/>
              <a:t>преобладание форм несовершенного вида глагола обычно для</a:t>
            </a:r>
            <a:endParaRPr lang="ru-RU" altLang="en-US" sz="2800" b="1"/>
          </a:p>
          <a:p>
            <a:r>
              <a:rPr lang="ru-RU" altLang="en-US" sz="2800" b="1"/>
              <a:t>выражения смены последовательных действий</a:t>
            </a:r>
            <a:r>
              <a:rPr lang="ru-RU" altLang="en-US" sz="2800"/>
              <a:t>: </a:t>
            </a:r>
            <a:r>
              <a:rPr lang="ru-RU" altLang="en-US" sz="2800">
                <a:latin typeface="Monotype Corsiva" panose="03010101010201010101" charset="0"/>
                <a:cs typeface="Monotype Corsiva" panose="03010101010201010101" charset="0"/>
              </a:rPr>
              <a:t>Эфир растворялся в избытке крепкой серной кислоты, затем к раствору прибавлялась понемногу вода ..</a:t>
            </a:r>
            <a:endParaRPr lang="ru-RU" altLang="en-US" sz="2800">
              <a:latin typeface="Monotype Corsiva" panose="03010101010201010101" charset="0"/>
              <a:cs typeface="Monotype Corsiva" panose="03010101010201010101" charset="0"/>
            </a:endParaRPr>
          </a:p>
        </p:txBody>
      </p:sp>
      <p:sp>
        <p:nvSpPr>
          <p:cNvPr id="4" name="文本框 17"/>
          <p:cNvSpPr txBox="1"/>
          <p:nvPr/>
        </p:nvSpPr>
        <p:spPr>
          <a:xfrm>
            <a:off x="2878455" y="333375"/>
            <a:ext cx="57092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С</a:t>
            </a:r>
            <a:r>
              <a:rPr lang="en-US" altLang="zh-CN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тилевые черты научной речи</a:t>
            </a:r>
            <a:endParaRPr lang="en-US" altLang="zh-CN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209550" y="1280160"/>
            <a:ext cx="11774170" cy="5200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400" u="sng"/>
              <a:t>д) </a:t>
            </a:r>
            <a:r>
              <a:rPr lang="ru-RU" altLang="en-US" sz="2400" b="1" u="sng">
                <a:solidFill>
                  <a:srgbClr val="C00000"/>
                </a:solidFill>
              </a:rPr>
              <a:t>преобладание форм 3 лица глагола (2 лицо почти не используется):</a:t>
            </a:r>
            <a:endParaRPr lang="ru-RU" altLang="en-US" sz="2400" b="1" u="sng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altLang="en-US" sz="2800">
                <a:latin typeface="Monotype Corsiva" panose="03010101010201010101" charset="0"/>
                <a:cs typeface="Monotype Corsiva" panose="03010101010201010101" charset="0"/>
              </a:rPr>
              <a:t>Заметим, что выявление закономерностей путем исследования различных</a:t>
            </a:r>
            <a:endParaRPr lang="ru-RU" altLang="en-US" sz="2800">
              <a:latin typeface="Monotype Corsiva" panose="03010101010201010101" charset="0"/>
              <a:cs typeface="Monotype Corsiva" panose="03010101010201010101" charset="0"/>
            </a:endParaRPr>
          </a:p>
          <a:p>
            <a:r>
              <a:rPr lang="ru-RU" altLang="en-US" sz="2800">
                <a:latin typeface="Monotype Corsiva" panose="03010101010201010101" charset="0"/>
                <a:cs typeface="Monotype Corsiva" panose="03010101010201010101" charset="0"/>
              </a:rPr>
              <a:t>отношений применялось, например, в научной школе Д.И. Узнадзе; Такой</a:t>
            </a:r>
            <a:endParaRPr lang="ru-RU" altLang="en-US" sz="2800">
              <a:latin typeface="Monotype Corsiva" panose="03010101010201010101" charset="0"/>
              <a:cs typeface="Monotype Corsiva" panose="03010101010201010101" charset="0"/>
            </a:endParaRPr>
          </a:p>
          <a:p>
            <a:r>
              <a:rPr lang="ru-RU" altLang="en-US" sz="2800">
                <a:latin typeface="Monotype Corsiva" panose="03010101010201010101" charset="0"/>
                <a:cs typeface="Monotype Corsiva" panose="03010101010201010101" charset="0"/>
              </a:rPr>
              <a:t>подход является принципиально новым в исследовании стилистического</a:t>
            </a:r>
            <a:endParaRPr lang="ru-RU" altLang="en-US" sz="2800">
              <a:latin typeface="Monotype Corsiva" panose="03010101010201010101" charset="0"/>
              <a:cs typeface="Monotype Corsiva" panose="03010101010201010101" charset="0"/>
            </a:endParaRPr>
          </a:p>
          <a:p>
            <a:r>
              <a:rPr lang="ru-RU" altLang="en-US" sz="2800">
                <a:latin typeface="Monotype Corsiva" panose="03010101010201010101" charset="0"/>
                <a:cs typeface="Monotype Corsiva" panose="03010101010201010101" charset="0"/>
              </a:rPr>
              <a:t>аспекта коммуникативно-речевой деятельности ...</a:t>
            </a:r>
            <a:endParaRPr lang="ru-RU" altLang="en-US" sz="2800">
              <a:latin typeface="Monotype Corsiva" panose="03010101010201010101" charset="0"/>
              <a:cs typeface="Monotype Corsiva" panose="03010101010201010101" charset="0"/>
            </a:endParaRPr>
          </a:p>
          <a:p>
            <a:r>
              <a:rPr lang="ru-RU" altLang="en-US" sz="2400"/>
              <a:t>е) </a:t>
            </a:r>
            <a:r>
              <a:rPr lang="ru-RU" altLang="en-US" sz="2400" b="1" u="sng">
                <a:solidFill>
                  <a:srgbClr val="C00000"/>
                </a:solidFill>
              </a:rPr>
              <a:t>авторского Мы</a:t>
            </a:r>
            <a:r>
              <a:rPr lang="ru-RU" altLang="en-US" sz="2400" u="sng">
                <a:solidFill>
                  <a:srgbClr val="C00000"/>
                </a:solidFill>
              </a:rPr>
              <a:t>:</a:t>
            </a:r>
            <a:r>
              <a:rPr lang="ru-RU" altLang="en-US" sz="2400" u="sng"/>
              <a:t> </a:t>
            </a:r>
            <a:r>
              <a:rPr lang="ru-RU" altLang="en-US" sz="2800">
                <a:latin typeface="Monotype Corsiva" panose="03010101010201010101" charset="0"/>
                <a:cs typeface="Monotype Corsiva" panose="03010101010201010101" charset="0"/>
              </a:rPr>
              <a:t>В результате исследования мы установили; Мы уже упоминали...; Предлагаемая нами схема письменной коммуникации характеризуется...</a:t>
            </a:r>
            <a:endParaRPr lang="ru-RU" altLang="en-US" sz="2800">
              <a:latin typeface="Monotype Corsiva" panose="03010101010201010101" charset="0"/>
              <a:cs typeface="Monotype Corsiva" panose="03010101010201010101" charset="0"/>
            </a:endParaRPr>
          </a:p>
          <a:p>
            <a:r>
              <a:rPr lang="ru-RU" altLang="en-US" sz="2400"/>
              <a:t>ж) </a:t>
            </a:r>
            <a:r>
              <a:rPr lang="ru-RU" altLang="en-US" sz="2400" b="1" u="sng">
                <a:solidFill>
                  <a:srgbClr val="C00000"/>
                </a:solidFill>
              </a:rPr>
              <a:t>глаголов в неопределенно-личном или обобщенно-личном значении</a:t>
            </a:r>
            <a:r>
              <a:rPr lang="ru-RU" altLang="en-US" sz="2400" b="1">
                <a:solidFill>
                  <a:srgbClr val="C00000"/>
                </a:solidFill>
              </a:rPr>
              <a:t>:</a:t>
            </a:r>
            <a:r>
              <a:rPr lang="ru-RU" altLang="en-US" sz="2400"/>
              <a:t> </a:t>
            </a:r>
            <a:r>
              <a:rPr lang="ru-RU" altLang="en-US" sz="2800">
                <a:latin typeface="Monotype Corsiva" panose="03010101010201010101" charset="0"/>
                <a:cs typeface="Monotype Corsiva" panose="03010101010201010101" charset="0"/>
              </a:rPr>
              <a:t>Нам неоднократно приходилось наблюдать... В психологической стилистике часто приходится руководствоваться отрицательными воздействиями... Для выявления общих закономерностей смыслового восприятия текста целесообразно предъявлять испытуемым тексты, провоцирующие неправильное понимание их смысла ...</a:t>
            </a:r>
            <a:endParaRPr lang="ru-RU" altLang="en-US" sz="2800">
              <a:latin typeface="Monotype Corsiva" panose="03010101010201010101" charset="0"/>
              <a:cs typeface="Monotype Corsiva" panose="03010101010201010101" charset="0"/>
            </a:endParaRPr>
          </a:p>
        </p:txBody>
      </p:sp>
      <p:sp>
        <p:nvSpPr>
          <p:cNvPr id="3" name="文本框 17"/>
          <p:cNvSpPr txBox="1"/>
          <p:nvPr/>
        </p:nvSpPr>
        <p:spPr>
          <a:xfrm>
            <a:off x="2879090" y="347980"/>
            <a:ext cx="57092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С</a:t>
            </a:r>
            <a:r>
              <a:rPr lang="en-US" altLang="zh-CN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тилевые черты научной речи</a:t>
            </a:r>
            <a:endParaRPr lang="en-US" altLang="zh-CN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0" y="-1"/>
            <a:ext cx="12192000" cy="2677887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1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0" y="2677886"/>
            <a:ext cx="12192000" cy="4180115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272937" y="836023"/>
            <a:ext cx="7406640" cy="239050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2395" r="84645" b="93484"/>
          <a:stretch>
            <a:fillRect/>
          </a:stretch>
        </p:blipFill>
        <p:spPr>
          <a:xfrm>
            <a:off x="102870" y="4064000"/>
            <a:ext cx="1487805" cy="137604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2" t="7630" r="75474" b="88472"/>
          <a:stretch>
            <a:fillRect/>
          </a:stretch>
        </p:blipFill>
        <p:spPr>
          <a:xfrm>
            <a:off x="7509510" y="4032250"/>
            <a:ext cx="1351915" cy="1351915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" t="12307" r="86125" b="83906"/>
          <a:stretch>
            <a:fillRect/>
          </a:stretch>
        </p:blipFill>
        <p:spPr>
          <a:xfrm>
            <a:off x="5146040" y="4064000"/>
            <a:ext cx="1477645" cy="128778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77" t="3174" r="3881" b="93039"/>
          <a:stretch>
            <a:fillRect/>
          </a:stretch>
        </p:blipFill>
        <p:spPr>
          <a:xfrm>
            <a:off x="9954260" y="4127500"/>
            <a:ext cx="1432560" cy="1282065"/>
          </a:xfrm>
          <a:prstGeom prst="rect">
            <a:avLst/>
          </a:prstGeom>
        </p:spPr>
      </p:pic>
      <p:sp>
        <p:nvSpPr>
          <p:cNvPr id="28" name="文本框 27" descr="e7d195523061f1c0deeec63e560781cfd59afb0ea006f2a87ABB68BF51EA6619813959095094C18C62A12F549504892A4AAA8C1554C6663626E05CA27F281A14E6983772AFC3FB97135759321DEA3D704CB8FFD9D2544D20427D00997056F5C96BEB36E87B176A9A2B0208D5F0253CAA64F289E16775627845AD05F6A8DA43D217D906D92F737DD9"/>
          <p:cNvSpPr txBox="1"/>
          <p:nvPr/>
        </p:nvSpPr>
        <p:spPr>
          <a:xfrm>
            <a:off x="4261131" y="384234"/>
            <a:ext cx="3881120" cy="82994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altLang="en-US" sz="4800" b="1" dirty="0" smtClean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СОДЕРЖАНИЕ</a:t>
            </a:r>
            <a:endParaRPr lang="ru-RU" altLang="en-US" sz="4800" b="1" dirty="0" smtClean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2781" y="5501251"/>
            <a:ext cx="176085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en-US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ТИПЫ </a:t>
            </a:r>
            <a:endParaRPr lang="ru-RU" altLang="en-US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altLang="en-US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ТЕЗИСОВ</a:t>
            </a:r>
            <a:endParaRPr lang="ru-RU" altLang="en-US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408700" y="5440291"/>
            <a:ext cx="277685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en-US" sz="2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ОРИГИНАЛЬНОСТЬ,</a:t>
            </a:r>
            <a:endParaRPr lang="ru-RU" altLang="en-US" sz="2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altLang="en-US" sz="2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ЦИТИРОВАНИЕ,</a:t>
            </a:r>
            <a:endParaRPr lang="ru-RU" altLang="en-US" sz="2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altLang="en-US" sz="2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ССЫЛКИ</a:t>
            </a:r>
            <a:endParaRPr lang="ru-RU" altLang="en-US" sz="2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509537" y="5523476"/>
            <a:ext cx="11652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en-US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ЯЗЫК</a:t>
            </a:r>
            <a:endParaRPr lang="ru-RU" altLang="en-US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546923" y="5523476"/>
            <a:ext cx="24472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en-US" sz="2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ОФОРМЛЕНИЕ</a:t>
            </a:r>
            <a:endParaRPr lang="ru-RU" altLang="en-US" sz="2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02" t="9746" r="5952" b="86022"/>
          <a:stretch>
            <a:fillRect/>
          </a:stretch>
        </p:blipFill>
        <p:spPr>
          <a:xfrm>
            <a:off x="2455545" y="4064000"/>
            <a:ext cx="1370965" cy="1409065"/>
          </a:xfrm>
          <a:prstGeom prst="rect">
            <a:avLst/>
          </a:prstGeom>
        </p:spPr>
      </p:pic>
      <p:sp>
        <p:nvSpPr>
          <p:cNvPr id="2" name="文本框 30"/>
          <p:cNvSpPr txBox="1"/>
          <p:nvPr/>
        </p:nvSpPr>
        <p:spPr>
          <a:xfrm>
            <a:off x="2239355" y="5625076"/>
            <a:ext cx="179324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ru-RU" altLang="en-US" sz="2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СТРУКТУРА, </a:t>
            </a:r>
            <a:endParaRPr lang="ru-RU" altLang="en-US" sz="2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altLang="en-US" sz="2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ОБЪЁМ</a:t>
            </a:r>
            <a:endParaRPr lang="ru-RU" altLang="en-US" sz="2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4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263" y="-150"/>
            <a:ext cx="2171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281940" y="1477010"/>
            <a:ext cx="11576050" cy="45847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400"/>
              <a:t>з) </a:t>
            </a:r>
            <a:r>
              <a:rPr lang="ru-RU" altLang="en-US" sz="2400" b="1"/>
              <a:t>единственного числа существительного в значении обобщенного понятия и неделимой совокупности и целостности</a:t>
            </a:r>
            <a:r>
              <a:rPr lang="ru-RU" altLang="en-US" sz="2400"/>
              <a:t>: </a:t>
            </a:r>
            <a:r>
              <a:rPr lang="ru-RU" altLang="en-US" sz="2800">
                <a:latin typeface="Monotype Corsiva" panose="03010101010201010101" charset="0"/>
                <a:cs typeface="Monotype Corsiva" panose="03010101010201010101" charset="0"/>
              </a:rPr>
              <a:t>авторство, сущность, тоталитаризм, корректура, аспирантура ...</a:t>
            </a:r>
            <a:endParaRPr lang="ru-RU" altLang="en-US" sz="2800">
              <a:latin typeface="Monotype Corsiva" panose="03010101010201010101" charset="0"/>
              <a:cs typeface="Monotype Corsiva" panose="03010101010201010101" charset="0"/>
            </a:endParaRPr>
          </a:p>
          <a:p>
            <a:r>
              <a:rPr lang="ru-RU" altLang="en-US" sz="2400"/>
              <a:t>и) </a:t>
            </a:r>
            <a:r>
              <a:rPr lang="ru-RU" altLang="en-US" sz="2400" b="1"/>
              <a:t>употребление множественного числа существительных, образованных от абстрактных и вещественных существительных</a:t>
            </a:r>
            <a:r>
              <a:rPr lang="ru-RU" altLang="en-US" sz="2400"/>
              <a:t>: </a:t>
            </a:r>
            <a:r>
              <a:rPr lang="ru-RU" altLang="en-US" sz="2800">
                <a:latin typeface="Monotype Corsiva" panose="03010101010201010101" charset="0"/>
                <a:cs typeface="Monotype Corsiva" panose="03010101010201010101" charset="0"/>
              </a:rPr>
              <a:t>длины, смазочные масла, низшие температуры, большие глубины, годовой и квартальный ремонты ...</a:t>
            </a:r>
            <a:endParaRPr lang="ru-RU" altLang="en-US" sz="2400"/>
          </a:p>
          <a:p>
            <a:r>
              <a:rPr lang="ru-RU" altLang="en-US" sz="2400"/>
              <a:t>к) </a:t>
            </a:r>
            <a:r>
              <a:rPr lang="ru-RU" altLang="en-US" sz="2400" b="1"/>
              <a:t>повышенная употребительность слов среднего рода</a:t>
            </a:r>
            <a:r>
              <a:rPr lang="ru-RU" altLang="en-US" sz="2400"/>
              <a:t>: </a:t>
            </a:r>
            <a:r>
              <a:rPr lang="ru-RU" altLang="en-US" sz="2800">
                <a:latin typeface="Monotype Corsiva" panose="03010101010201010101" charset="0"/>
                <a:cs typeface="Monotype Corsiva" panose="03010101010201010101" charset="0"/>
              </a:rPr>
              <a:t>качество, применение, восприятие, мышление, управление мыслительной деятельностью, распознавание ...</a:t>
            </a:r>
            <a:endParaRPr lang="ru-RU" altLang="en-US" sz="2400"/>
          </a:p>
          <a:p>
            <a:r>
              <a:rPr lang="ru-RU" altLang="en-US" sz="2400"/>
              <a:t>л) </a:t>
            </a:r>
            <a:r>
              <a:rPr lang="ru-RU" altLang="en-US" sz="2400" b="1"/>
              <a:t>использование кратких прилагательных для выражения постоянного свойства предмета</a:t>
            </a:r>
            <a:r>
              <a:rPr lang="ru-RU" altLang="en-US" sz="2400"/>
              <a:t>: </a:t>
            </a:r>
            <a:r>
              <a:rPr lang="ru-RU" altLang="en-US" sz="2800">
                <a:latin typeface="Monotype Corsiva" panose="03010101010201010101" charset="0"/>
                <a:cs typeface="Monotype Corsiva" panose="03010101010201010101" charset="0"/>
              </a:rPr>
              <a:t>газ легок, белки сложны, кислоты двуосновны ...</a:t>
            </a:r>
            <a:endParaRPr lang="ru-RU" altLang="en-US" sz="2400"/>
          </a:p>
          <a:p>
            <a:endParaRPr lang="ru-RU" altLang="en-US" sz="2400"/>
          </a:p>
        </p:txBody>
      </p:sp>
      <p:sp>
        <p:nvSpPr>
          <p:cNvPr id="3" name="文本框 17"/>
          <p:cNvSpPr txBox="1"/>
          <p:nvPr/>
        </p:nvSpPr>
        <p:spPr>
          <a:xfrm>
            <a:off x="2879090" y="347980"/>
            <a:ext cx="57092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С</a:t>
            </a:r>
            <a:r>
              <a:rPr lang="en-US" altLang="zh-CN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тилевые черты научной речи</a:t>
            </a:r>
            <a:endParaRPr lang="en-US" altLang="zh-CN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572135" y="1721485"/>
            <a:ext cx="1104709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3600" b="1">
                <a:solidFill>
                  <a:srgbClr val="C00000"/>
                </a:solidFill>
              </a:rPr>
              <a:t>Подчеркнутая логичность</a:t>
            </a:r>
            <a:endParaRPr lang="ru-RU" altLang="en-US" sz="3600" b="1">
              <a:solidFill>
                <a:srgbClr val="C00000"/>
              </a:solidFill>
            </a:endParaRPr>
          </a:p>
          <a:p>
            <a:endParaRPr lang="ru-RU" altLang="en-US" sz="3600" b="1">
              <a:solidFill>
                <a:srgbClr val="C00000"/>
              </a:solidFill>
            </a:endParaRPr>
          </a:p>
          <a:p>
            <a:r>
              <a:rPr lang="ru-RU" altLang="en-US" sz="3600" b="1">
                <a:solidFill>
                  <a:srgbClr val="C00000"/>
                </a:solidFill>
              </a:rPr>
              <a:t>Точность:</a:t>
            </a:r>
            <a:endParaRPr lang="ru-RU" altLang="en-US" sz="3600"/>
          </a:p>
          <a:p>
            <a:r>
              <a:rPr lang="ru-RU" altLang="en-US" sz="3600"/>
              <a:t>– термины (в среднем терминологическая лексика составляет до 20-25% всей лексики);</a:t>
            </a:r>
            <a:endParaRPr lang="ru-RU" altLang="en-US" sz="3600"/>
          </a:p>
          <a:p>
            <a:r>
              <a:rPr lang="ru-RU" altLang="en-US" sz="3600"/>
              <a:t>– однозначность;</a:t>
            </a:r>
            <a:endParaRPr lang="ru-RU" altLang="en-US" sz="3600"/>
          </a:p>
          <a:p>
            <a:r>
              <a:rPr lang="ru-RU" altLang="en-US" sz="3600"/>
              <a:t>– слабая синонимичность</a:t>
            </a:r>
            <a:endParaRPr lang="ru-RU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839720" y="317500"/>
            <a:ext cx="57892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6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Оформительская лексика</a:t>
            </a:r>
            <a:endParaRPr lang="ru-RU" altLang="en-US" sz="36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734060" y="5210175"/>
            <a:ext cx="10882630" cy="107632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 anchor="t">
            <a:spAutoFit/>
          </a:bodyPr>
          <a:p>
            <a:r>
              <a:rPr lang="ru-RU" altLang="en-US" sz="3200" b="1">
                <a:solidFill>
                  <a:schemeClr val="accent4">
                    <a:lumMod val="75000"/>
                  </a:schemeClr>
                </a:solidFill>
              </a:rPr>
              <a:t>Подробнее об оформительской лексике: </a:t>
            </a:r>
            <a:r>
              <a:rPr lang="ru-RU" altLang="en-US" sz="3200" b="1"/>
              <a:t> </a:t>
            </a:r>
            <a:r>
              <a:rPr lang="ru-RU" altLang="en-US" sz="3200"/>
              <a:t>http://ppf.chgpu.edu.ru/images/kr.pdf  с. 18-21</a:t>
            </a:r>
            <a:endParaRPr lang="ru-RU" altLang="en-US" sz="3200"/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617855" y="1402715"/>
            <a:ext cx="10835005" cy="3476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800" b="1"/>
              <a:t>Оформительская для формулирования целевой установки:</a:t>
            </a:r>
            <a:endParaRPr lang="ru-RU" altLang="en-US" sz="2800" b="1"/>
          </a:p>
          <a:p>
            <a:pPr marL="457200" indent="-457200">
              <a:buFont typeface="Wingdings" panose="05000000000000000000" charset="0"/>
              <a:buChar char="§"/>
            </a:pPr>
            <a:r>
              <a:rPr lang="ru-RU" altLang="en-US" sz="3200">
                <a:latin typeface="Monotype Corsiva" panose="03010101010201010101" charset="0"/>
                <a:cs typeface="Monotype Corsiva" panose="03010101010201010101" charset="0"/>
              </a:rPr>
              <a:t>Цель (целью, задачей) настоящей (данной) статьи (работы,</a:t>
            </a:r>
            <a:endParaRPr lang="ru-RU" altLang="en-US" sz="3200">
              <a:latin typeface="Monotype Corsiva" panose="03010101010201010101" charset="0"/>
              <a:cs typeface="Monotype Corsiva" panose="03010101010201010101" charset="0"/>
            </a:endParaRPr>
          </a:p>
          <a:p>
            <a:pPr indent="0">
              <a:buFont typeface="Wingdings" panose="05000000000000000000" charset="0"/>
              <a:buNone/>
            </a:pPr>
            <a:r>
              <a:rPr lang="ru-RU" altLang="en-US" sz="3200">
                <a:latin typeface="Monotype Corsiva" panose="03010101010201010101" charset="0"/>
                <a:cs typeface="Monotype Corsiva" panose="03010101010201010101" charset="0"/>
              </a:rPr>
              <a:t>публикации) является (была, заключается в... )</a:t>
            </a:r>
            <a:endParaRPr lang="ru-RU" altLang="en-US" sz="3200">
              <a:latin typeface="Monotype Corsiva" panose="03010101010201010101" charset="0"/>
              <a:cs typeface="Monotype Corsiva" panose="03010101010201010101" charset="0"/>
            </a:endParaRPr>
          </a:p>
          <a:p>
            <a:pPr marL="457200" indent="-457200">
              <a:buFont typeface="Wingdings" panose="05000000000000000000" charset="0"/>
              <a:buChar char="§"/>
            </a:pPr>
            <a:r>
              <a:rPr lang="ru-RU" altLang="en-US" sz="3200">
                <a:latin typeface="Monotype Corsiva" panose="03010101010201010101" charset="0"/>
                <a:cs typeface="Monotype Corsiva" panose="03010101010201010101" charset="0"/>
              </a:rPr>
              <a:t>В настоящей (данной) статье (публикации, заметке) излагаются</a:t>
            </a:r>
            <a:endParaRPr lang="ru-RU" altLang="en-US" sz="3200">
              <a:latin typeface="Monotype Corsiva" panose="03010101010201010101" charset="0"/>
              <a:cs typeface="Monotype Corsiva" panose="03010101010201010101" charset="0"/>
            </a:endParaRPr>
          </a:p>
          <a:p>
            <a:pPr indent="0">
              <a:buFont typeface="Wingdings" panose="05000000000000000000" charset="0"/>
              <a:buNone/>
            </a:pPr>
            <a:r>
              <a:rPr lang="ru-RU" altLang="en-US" sz="3200">
                <a:latin typeface="Monotype Corsiva" panose="03010101010201010101" charset="0"/>
                <a:cs typeface="Monotype Corsiva" panose="03010101010201010101" charset="0"/>
              </a:rPr>
              <a:t>(анализируются, описываются, исследуются, рассматриваются,</a:t>
            </a:r>
            <a:endParaRPr lang="ru-RU" altLang="en-US" sz="3200">
              <a:latin typeface="Monotype Corsiva" panose="03010101010201010101" charset="0"/>
              <a:cs typeface="Monotype Corsiva" panose="03010101010201010101" charset="0"/>
            </a:endParaRPr>
          </a:p>
          <a:p>
            <a:pPr indent="0">
              <a:buFont typeface="Wingdings" panose="05000000000000000000" charset="0"/>
              <a:buNone/>
            </a:pPr>
            <a:r>
              <a:rPr lang="ru-RU" altLang="en-US" sz="3200">
                <a:latin typeface="Monotype Corsiva" panose="03010101010201010101" charset="0"/>
                <a:cs typeface="Monotype Corsiva" panose="03010101010201010101" charset="0"/>
              </a:rPr>
              <a:t>предлагаются, рассмотрены, приведены... )</a:t>
            </a:r>
            <a:endParaRPr lang="ru-RU" altLang="en-US" sz="3200">
              <a:latin typeface="Monotype Corsiva" panose="03010101010201010101" charset="0"/>
              <a:cs typeface="Monotype Corsiva" panose="03010101010201010101" charset="0"/>
            </a:endParaRPr>
          </a:p>
          <a:p>
            <a:pPr marL="457200" indent="-457200">
              <a:buFont typeface="Wingdings" panose="05000000000000000000" charset="0"/>
              <a:buChar char="§"/>
            </a:pPr>
            <a:r>
              <a:rPr lang="ru-RU" altLang="en-US" sz="3200">
                <a:latin typeface="Monotype Corsiva" panose="03010101010201010101" charset="0"/>
                <a:cs typeface="Monotype Corsiva" panose="03010101010201010101" charset="0"/>
              </a:rPr>
              <a:t>Настоящая (данная) статья (работа) посвящена...</a:t>
            </a:r>
            <a:endParaRPr lang="ru-RU" altLang="en-US" sz="3200">
              <a:latin typeface="Monotype Corsiva" panose="03010101010201010101" charset="0"/>
              <a:cs typeface="Monotype Corsiva" panose="03010101010201010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839720" y="317500"/>
            <a:ext cx="57892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6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Оформительская лексика</a:t>
            </a:r>
            <a:endParaRPr lang="ru-RU" altLang="en-US" sz="36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1215390" y="4683760"/>
            <a:ext cx="1000125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3200"/>
              <a:t>http://ppf.chgpu.edu.ru/images/kr.pdf  </a:t>
            </a:r>
            <a:endParaRPr lang="ru-RU" altLang="en-US" sz="3200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1155065" y="2197735"/>
            <a:ext cx="1038987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ru-RU" altLang="en-US" sz="3200" b="1">
                <a:solidFill>
                  <a:srgbClr val="C00000"/>
                </a:solidFill>
              </a:rPr>
              <a:t>Краткое руководство к написанию аннотации, доклада конспекта, контрольной работы, научной статьи, реферата, рецензии, тезисов, тезауруса и цитат:</a:t>
            </a:r>
            <a:endParaRPr lang="ru-RU" altLang="en-US" sz="32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839720" y="317500"/>
            <a:ext cx="57892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6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Оформительская лексика</a:t>
            </a:r>
            <a:endParaRPr lang="ru-RU" altLang="en-US" sz="36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789305" y="4255135"/>
            <a:ext cx="1000125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3200"/>
              <a:t>http://ppf.chgpu.edu.ru/images/kr.pdf  с. 30</a:t>
            </a:r>
            <a:endParaRPr lang="ru-RU" altLang="en-US" sz="3200"/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789305" y="2670175"/>
            <a:ext cx="1083500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800" b="1"/>
              <a:t>Рекомендации по использованию научной речи Д.С.Лихачева</a:t>
            </a:r>
            <a:endParaRPr lang="ru-RU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839720" y="317500"/>
            <a:ext cx="57892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6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Оформительская лексика</a:t>
            </a:r>
            <a:endParaRPr lang="ru-RU" altLang="en-US" sz="36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515620" y="1633220"/>
            <a:ext cx="1083500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800" b="1">
                <a:solidFill>
                  <a:srgbClr val="C00000"/>
                </a:solidFill>
              </a:rPr>
              <a:t>Рекомендации по использованию научной речи Д.С.Лихачева</a:t>
            </a:r>
            <a:endParaRPr lang="ru-RU" altLang="en-US" sz="2800" b="1">
              <a:solidFill>
                <a:srgbClr val="C00000"/>
              </a:solidFill>
            </a:endParaRP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157480" y="2254885"/>
            <a:ext cx="11877040" cy="3692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600"/>
              <a:t>6. Придаточных предложений должно быть мало. Фразы должны быть короткие, переход от одной фразы к другой – логическим и естественным, «незамеченным».</a:t>
            </a:r>
            <a:endParaRPr lang="ru-RU" altLang="en-US" sz="2600"/>
          </a:p>
          <a:p>
            <a:r>
              <a:rPr lang="ru-RU" altLang="en-US" sz="2600"/>
              <a:t>7. Каждую написанную фразу следует проверять на слух, надо прочитать написанное вслух для себя.</a:t>
            </a:r>
            <a:endParaRPr lang="ru-RU" altLang="en-US" sz="2600"/>
          </a:p>
          <a:p>
            <a:r>
              <a:rPr lang="ru-RU" altLang="en-US" sz="2600"/>
              <a:t>8. Следует поменьше употреблять местоимения, заставляющие думать, к чему они относятся, что ими заменено.</a:t>
            </a:r>
            <a:endParaRPr lang="ru-RU" altLang="en-US" sz="2600"/>
          </a:p>
          <a:p>
            <a:r>
              <a:rPr lang="ru-RU" altLang="en-US" sz="2600"/>
              <a:t>9. ...То или иное понятие должно называться одним словом (слово в научном тексте всегда термин). Избегайте только тех повторений, которые приходят от бедности языка</a:t>
            </a:r>
            <a:endParaRPr lang="ru-RU" alt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597150" y="190500"/>
            <a:ext cx="629475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2800" b="1">
                <a:solidFill>
                  <a:schemeClr val="bg1"/>
                </a:solidFill>
                <a:sym typeface="+mn-ea"/>
              </a:rPr>
              <a:t>Распространенные ошибки при составлении текста тезисов</a:t>
            </a:r>
            <a:endParaRPr lang="ru-RU" altLang="en-US" sz="2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  <a:sym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209550" y="1341120"/>
            <a:ext cx="11824970" cy="46462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800" b="1"/>
              <a:t>6 распространенных ошибок, связанных с использованием </a:t>
            </a:r>
            <a:r>
              <a:rPr lang="ru-RU" altLang="en-US" sz="2800" b="1">
                <a:sym typeface="+mn-ea"/>
              </a:rPr>
              <a:t>неправильных речевых оборотов</a:t>
            </a:r>
            <a:r>
              <a:rPr lang="ru-RU" altLang="en-US" sz="2800" b="1"/>
              <a:t>:</a:t>
            </a:r>
            <a:endParaRPr lang="ru-RU" altLang="en-US" sz="2400"/>
          </a:p>
          <a:p>
            <a:r>
              <a:rPr lang="ru-RU" altLang="en-US" sz="2400"/>
              <a:t>    - наличие </a:t>
            </a:r>
            <a:r>
              <a:rPr lang="ru-RU" altLang="en-US" sz="2400" b="1">
                <a:solidFill>
                  <a:srgbClr val="C00000"/>
                </a:solidFill>
              </a:rPr>
              <a:t>сложных фразеологических конструкций</a:t>
            </a:r>
            <a:r>
              <a:rPr lang="ru-RU" altLang="en-US" sz="2400"/>
              <a:t> в тексте документа (чрезмерное употребление специализированной терминологии и т.д.);</a:t>
            </a:r>
            <a:endParaRPr lang="ru-RU" altLang="en-US" sz="2400"/>
          </a:p>
          <a:p>
            <a:r>
              <a:rPr lang="ru-RU" altLang="en-US" sz="2400"/>
              <a:t>   - неотсортированная информация (низкое качество указанных данных, много текста не по основной теме исследования и т.д.);</a:t>
            </a:r>
            <a:endParaRPr lang="ru-RU" altLang="en-US" sz="2400"/>
          </a:p>
          <a:p>
            <a:r>
              <a:rPr lang="ru-RU" altLang="en-US" sz="2400"/>
              <a:t>    - </a:t>
            </a:r>
            <a:r>
              <a:rPr lang="ru-RU" altLang="en-US" sz="2400" b="1">
                <a:solidFill>
                  <a:srgbClr val="C00000"/>
                </a:solidFill>
              </a:rPr>
              <a:t>отсутствие ощущения целостности текста</a:t>
            </a:r>
            <a:r>
              <a:rPr lang="ru-RU" altLang="en-US" sz="2400"/>
              <a:t> – нет логической взаимосвязи между основными структурными единицами документа, информация указывается урывками;</a:t>
            </a:r>
            <a:endParaRPr lang="ru-RU" altLang="en-US" sz="2400"/>
          </a:p>
          <a:p>
            <a:r>
              <a:rPr lang="ru-RU" altLang="en-US" sz="2400"/>
              <a:t>    - </a:t>
            </a:r>
            <a:r>
              <a:rPr lang="ru-RU" altLang="en-US" sz="2400" b="1">
                <a:solidFill>
                  <a:srgbClr val="C00000"/>
                </a:solidFill>
              </a:rPr>
              <a:t>экспрессивность</a:t>
            </a:r>
            <a:r>
              <a:rPr lang="ru-RU" altLang="en-US" sz="2400"/>
              <a:t> (неправильная расстановка акцентов, эпатажные/восклицательные метафоры);</a:t>
            </a:r>
            <a:endParaRPr lang="ru-RU" altLang="en-US" sz="2400"/>
          </a:p>
          <a:p>
            <a:r>
              <a:rPr lang="ru-RU" altLang="en-US" sz="2400"/>
              <a:t>    - небрежное общее оформление;</a:t>
            </a:r>
            <a:endParaRPr lang="ru-RU" altLang="en-US" sz="2400"/>
          </a:p>
          <a:p>
            <a:r>
              <a:rPr lang="ru-RU" altLang="en-US" sz="2400"/>
              <a:t>    - </a:t>
            </a:r>
            <a:r>
              <a:rPr lang="ru-RU" altLang="en-US" sz="2400" b="1">
                <a:solidFill>
                  <a:srgbClr val="C00000"/>
                </a:solidFill>
              </a:rPr>
              <a:t>смешение речевых оборотов </a:t>
            </a:r>
            <a:r>
              <a:rPr lang="ru-RU" altLang="en-US" sz="2400"/>
              <a:t>или неправильный выбор формы изложения.</a:t>
            </a:r>
            <a:endParaRPr lang="ru-RU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8" y="-1"/>
            <a:ext cx="12190222" cy="6858001"/>
            <a:chOff x="4274037" y="1158033"/>
            <a:chExt cx="1994262" cy="1599112"/>
          </a:xfrm>
        </p:grpSpPr>
        <p:sp>
          <p:nvSpPr>
  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>
              <a:avLst/>
            </a:prstGeom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5271168" y="1158033"/>
              <a:ext cx="997131" cy="1599112"/>
            </a:xfrm>
            <a:prstGeom prst="rect">
              <a:avLst/>
            </a:prstGeom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999349" y="4748789"/>
            <a:ext cx="3884944" cy="8551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359250" y="2660179"/>
            <a:ext cx="5504756" cy="177666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2395" r="84645" b="93484"/>
          <a:stretch>
            <a:fillRect/>
          </a:stretch>
        </p:blipFill>
        <p:spPr>
          <a:xfrm>
            <a:off x="8404225" y="3005455"/>
            <a:ext cx="1581150" cy="1462405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6581921" y="4424731"/>
            <a:ext cx="512504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ВЫВОДЫ</a:t>
            </a:r>
            <a:endParaRPr lang="ru-RU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4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133" y="100180"/>
            <a:ext cx="2171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21328" y="235595"/>
            <a:ext cx="512504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200" b="1">
                <a:solidFill>
                  <a:schemeClr val="bg1"/>
                </a:solidFill>
                <a:sym typeface="+mn-ea"/>
              </a:rPr>
              <a:t>Хорошие тезисы состоят из</a:t>
            </a:r>
            <a:r>
              <a:rPr lang="ru-RU" altLang="en-US" sz="3200">
                <a:solidFill>
                  <a:schemeClr val="bg1"/>
                </a:solidFill>
                <a:sym typeface="+mn-ea"/>
              </a:rPr>
              <a:t>:</a:t>
            </a:r>
            <a:endParaRPr lang="ru-RU" altLang="en-US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  <a:sym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249555" y="1584325"/>
            <a:ext cx="1169352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400"/>
              <a:t>- заголовка (емкого наименования работы);</a:t>
            </a:r>
            <a:endParaRPr lang="ru-RU" altLang="en-US" sz="2400"/>
          </a:p>
          <a:p>
            <a:r>
              <a:rPr lang="ru-RU" altLang="en-US" sz="2400"/>
              <a:t>- информации об авторе/коллективе авторов (ФИО, текущий статус (студент, аспирант, сотрудник), наименование вуза или места работы, адрес электронной почты);</a:t>
            </a:r>
            <a:endParaRPr lang="ru-RU" altLang="en-US" sz="2400"/>
          </a:p>
          <a:p>
            <a:r>
              <a:rPr lang="ru-RU" altLang="en-US" sz="2400"/>
              <a:t>- короткого введения, раскрывающего актуальность и новизну исследования, его изученность на современном этапе, а также основную цель работы;</a:t>
            </a:r>
            <a:endParaRPr lang="ru-RU" altLang="en-US" sz="2400"/>
          </a:p>
          <a:p>
            <a:r>
              <a:rPr lang="ru-RU" altLang="en-US" sz="2400"/>
              <a:t>- основной части, положений, подкрепленных примерами, их анализом и выводами из них;</a:t>
            </a:r>
            <a:endParaRPr lang="ru-RU" altLang="en-US" sz="2400"/>
          </a:p>
          <a:p>
            <a:r>
              <a:rPr lang="ru-RU" altLang="en-US" sz="2400"/>
              <a:t>- заключения, суммирующего все выводы основной части и отвечающего на главный вопрос доклада;</a:t>
            </a:r>
            <a:endParaRPr lang="ru-RU" altLang="en-US" sz="2400"/>
          </a:p>
          <a:p>
            <a:r>
              <a:rPr lang="ru-RU" altLang="en-US" sz="2400"/>
              <a:t>- списка использованной литературы;</a:t>
            </a:r>
            <a:endParaRPr lang="ru-RU" altLang="en-US" sz="2400"/>
          </a:p>
          <a:p>
            <a:r>
              <a:rPr lang="ru-RU" altLang="en-US" sz="2400"/>
              <a:t>- приложения в виде иллюстрации.</a:t>
            </a:r>
            <a:endParaRPr lang="ru-RU" altLang="en-US" sz="2400"/>
          </a:p>
          <a:p>
            <a:endParaRPr lang="ru-RU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21328" y="251470"/>
            <a:ext cx="512504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Продолжение</a:t>
            </a:r>
            <a:endParaRPr lang="ru-RU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3221355" y="3154680"/>
            <a:ext cx="62852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4400" b="1">
                <a:solidFill>
                  <a:schemeClr val="accent6">
                    <a:lumMod val="75000"/>
                  </a:schemeClr>
                </a:solidFill>
              </a:rPr>
              <a:t>О ТИПАХ ТЕЗИСОВ...</a:t>
            </a:r>
            <a:endParaRPr lang="ru-RU" altLang="en-US" sz="44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8" y="-1"/>
            <a:ext cx="12190222" cy="6858001"/>
            <a:chOff x="4274037" y="1158033"/>
            <a:chExt cx="1994262" cy="1599112"/>
          </a:xfrm>
        </p:grpSpPr>
        <p:sp>
          <p:nvSpPr>
  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>
              <a:avLst/>
            </a:prstGeom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5271168" y="1158033"/>
              <a:ext cx="997131" cy="1599112"/>
            </a:xfrm>
            <a:prstGeom prst="rect">
              <a:avLst/>
            </a:prstGeom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999349" y="4748789"/>
            <a:ext cx="3884944" cy="8551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359250" y="2660179"/>
            <a:ext cx="5504756" cy="177666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2395" r="84645" b="93484"/>
          <a:stretch>
            <a:fillRect/>
          </a:stretch>
        </p:blipFill>
        <p:spPr>
          <a:xfrm>
            <a:off x="8431530" y="2660015"/>
            <a:ext cx="1425575" cy="131889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348541" y="2188197"/>
            <a:ext cx="118745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 01</a:t>
            </a:r>
            <a:endParaRPr lang="zh-CN" altLang="en-US" sz="5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581921" y="4424731"/>
            <a:ext cx="512504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ТИПЫ ТЕЗИСОВ</a:t>
            </a:r>
            <a:endParaRPr lang="ru-RU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4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553" y="-150"/>
            <a:ext cx="2171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181323" y="128915"/>
            <a:ext cx="5125046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РЕЗУЛЬТАТЫ ИССЛЕДОВАНИЯ</a:t>
            </a:r>
            <a:endParaRPr lang="ru-RU" altLang="en-US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0" y="1165225"/>
            <a:ext cx="12035790" cy="5384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400"/>
              <a:t>1.</a:t>
            </a:r>
            <a:r>
              <a:rPr lang="ru-RU" altLang="en-US" sz="2000"/>
              <a:t> Постановка проблемы. Практическая значимость (противоречие в практике или недостаток технологии)</a:t>
            </a:r>
            <a:endParaRPr lang="ru-RU" altLang="en-US" sz="2000"/>
          </a:p>
          <a:p>
            <a:r>
              <a:rPr lang="ru-RU" altLang="en-US" sz="2000"/>
              <a:t>2. Теоретическая значимость (противоречие данных исследователей, противоречие моделей или недостаток знаний)</a:t>
            </a:r>
            <a:endParaRPr lang="ru-RU" altLang="en-US" sz="2000"/>
          </a:p>
          <a:p>
            <a:r>
              <a:rPr lang="ru-RU" altLang="en-US" sz="2000"/>
              <a:t>3. Формулировка проблемы исследования</a:t>
            </a:r>
            <a:endParaRPr lang="ru-RU" altLang="en-US" sz="2000"/>
          </a:p>
          <a:p>
            <a:r>
              <a:rPr lang="ru-RU" altLang="en-US" sz="2000"/>
              <a:t>4. Теоретическое обоснование (чьи методы и подходы к анализу феномена мы используем, чьи модели будем использовать для интерпретации данных)</a:t>
            </a:r>
            <a:endParaRPr lang="ru-RU" altLang="en-US" sz="2000"/>
          </a:p>
          <a:p>
            <a:r>
              <a:rPr lang="ru-RU" altLang="en-US" sz="2000"/>
              <a:t>5.  Методы и выборка</a:t>
            </a:r>
            <a:endParaRPr lang="ru-RU" altLang="en-US" sz="2000"/>
          </a:p>
          <a:p>
            <a:r>
              <a:rPr lang="ru-RU" altLang="en-US" sz="2000"/>
              <a:t>- Методы (Методы и методики сбора эмпирических данных, использованные в исследовании)</a:t>
            </a:r>
            <a:endParaRPr lang="ru-RU" altLang="en-US" sz="2000"/>
          </a:p>
          <a:p>
            <a:r>
              <a:rPr lang="ru-RU" altLang="en-US" sz="2000"/>
              <a:t>- Методы обработки эмпирических данных</a:t>
            </a:r>
            <a:endParaRPr lang="ru-RU" altLang="en-US" sz="2000"/>
          </a:p>
          <a:p>
            <a:r>
              <a:rPr lang="ru-RU" altLang="en-US" sz="2000"/>
              <a:t>3. Характеристики выборки</a:t>
            </a:r>
            <a:endParaRPr lang="ru-RU" altLang="en-US" sz="2000"/>
          </a:p>
          <a:p>
            <a:r>
              <a:rPr lang="ru-RU" altLang="en-US" sz="2000"/>
              <a:t>4. Обсуждение результатов. (Получено..., сформировано..., описано.., подтвердилась ли гипотеза, полученные результаты подтверждают данные (модель) того-то, полученные результаты уточняют данные того-то, олученные результаты позволяют распространить модель такую-то на такую-то популяцию или для таких-то случаев, полученные результаты противоречат данным того-то (модели такой-то) и т.д.)</a:t>
            </a:r>
            <a:endParaRPr lang="ru-RU" altLang="en-US" sz="2000"/>
          </a:p>
          <a:p>
            <a:r>
              <a:rPr lang="ru-RU" altLang="en-US" sz="2000"/>
              <a:t>5. Заключение (Здесь пункт будет называться по-разному в зависимости от его содержания, например: «рекомендации», «перспективы исследования», «возможности практического применения результатов исследования»</a:t>
            </a:r>
            <a:endParaRPr lang="ru-RU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61968" y="110500"/>
            <a:ext cx="5125046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ПРОГРАММА ИССЛЕДОВАНИЯ</a:t>
            </a:r>
            <a:endParaRPr lang="ru-RU" altLang="en-US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109855" y="1186815"/>
            <a:ext cx="11802745" cy="5539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400"/>
              <a:t>1. </a:t>
            </a:r>
            <a:r>
              <a:rPr lang="ru-RU" altLang="en-US" sz="2200"/>
              <a:t>Постановка проблемы. Практическая значимость (противоречие в практике или недостаток технологии)</a:t>
            </a:r>
            <a:endParaRPr lang="ru-RU" altLang="en-US" sz="2200"/>
          </a:p>
          <a:p>
            <a:r>
              <a:rPr lang="ru-RU" altLang="en-US" sz="2200"/>
              <a:t>2. Теоретическая значимость (противоречие данных исследователей, противоречие моделей или недостаток знаний)</a:t>
            </a:r>
            <a:endParaRPr lang="ru-RU" altLang="en-US" sz="2200"/>
          </a:p>
          <a:p>
            <a:r>
              <a:rPr lang="ru-RU" altLang="en-US" sz="2200"/>
              <a:t>3. Формулировка проблемы исследования</a:t>
            </a:r>
            <a:endParaRPr lang="ru-RU" altLang="en-US" sz="2200"/>
          </a:p>
          <a:p>
            <a:r>
              <a:rPr lang="ru-RU" altLang="en-US" sz="2200"/>
              <a:t>2. Цель исследования</a:t>
            </a:r>
            <a:endParaRPr lang="ru-RU" altLang="en-US" sz="2200"/>
          </a:p>
          <a:p>
            <a:r>
              <a:rPr lang="ru-RU" altLang="en-US" sz="2200"/>
              <a:t>2.1.Задачи исследования</a:t>
            </a:r>
            <a:endParaRPr lang="ru-RU" altLang="en-US" sz="2200"/>
          </a:p>
          <a:p>
            <a:r>
              <a:rPr lang="ru-RU" altLang="en-US" sz="2200"/>
              <a:t>3. Гипотеза исследования</a:t>
            </a:r>
            <a:endParaRPr lang="ru-RU" altLang="en-US" sz="2200"/>
          </a:p>
          <a:p>
            <a:r>
              <a:rPr lang="ru-RU" altLang="en-US" sz="2200"/>
              <a:t>4. Теоретическое обоснование (чьи методы и подходы к анализу феномена мы</a:t>
            </a:r>
            <a:endParaRPr lang="ru-RU" altLang="en-US" sz="2200"/>
          </a:p>
          <a:p>
            <a:r>
              <a:rPr lang="ru-RU" altLang="en-US" sz="2200"/>
              <a:t>используем, чьи модели будем использовать для интерпретации данных)</a:t>
            </a:r>
            <a:endParaRPr lang="ru-RU" altLang="en-US" sz="2200"/>
          </a:p>
          <a:p>
            <a:r>
              <a:rPr lang="ru-RU" altLang="en-US" sz="2200"/>
              <a:t>5. Требования к выборке</a:t>
            </a:r>
            <a:endParaRPr lang="ru-RU" altLang="en-US" sz="2200"/>
          </a:p>
          <a:p>
            <a:r>
              <a:rPr lang="ru-RU" altLang="en-US" sz="2200"/>
              <a:t>6. Методы и методики исследования</a:t>
            </a:r>
            <a:endParaRPr lang="ru-RU" altLang="en-US" sz="2200"/>
          </a:p>
          <a:p>
            <a:r>
              <a:rPr lang="ru-RU" altLang="en-US" sz="2200"/>
              <a:t>1. Методы и методики сбора эмпирических данных</a:t>
            </a:r>
            <a:endParaRPr lang="ru-RU" altLang="en-US" sz="2200"/>
          </a:p>
          <a:p>
            <a:r>
              <a:rPr lang="ru-RU" altLang="en-US" sz="2200"/>
              <a:t>2. Основные этапы исследования</a:t>
            </a:r>
            <a:endParaRPr lang="ru-RU" altLang="en-US" sz="2200"/>
          </a:p>
          <a:p>
            <a:r>
              <a:rPr lang="ru-RU" altLang="en-US" sz="2200"/>
              <a:t>3. Методы обработки эмпирических данных</a:t>
            </a:r>
            <a:endParaRPr lang="ru-RU" altLang="en-US" sz="2200"/>
          </a:p>
          <a:p>
            <a:r>
              <a:rPr lang="ru-RU" altLang="en-US" sz="2200"/>
              <a:t>7. Возможные ошибки, ограничения и пути их предупреждения</a:t>
            </a:r>
            <a:endParaRPr lang="ru-RU" alt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21328" y="251470"/>
            <a:ext cx="512504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2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ПОСТАНОВКА ПРОБЛЕМЫ</a:t>
            </a:r>
            <a:endParaRPr lang="ru-RU" altLang="en-US" sz="32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224155" y="1209040"/>
            <a:ext cx="11743690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400"/>
              <a:t>1. Постановка проблемы</a:t>
            </a:r>
            <a:endParaRPr lang="ru-RU" altLang="en-US" sz="2400"/>
          </a:p>
          <a:p>
            <a:r>
              <a:rPr lang="ru-RU" altLang="en-US" sz="2400"/>
              <a:t>1. Практическая значимость (противоречие в практике или недостаток</a:t>
            </a:r>
            <a:endParaRPr lang="ru-RU" altLang="en-US" sz="2400"/>
          </a:p>
          <a:p>
            <a:r>
              <a:rPr lang="ru-RU" altLang="en-US" sz="2400"/>
              <a:t>технологии)</a:t>
            </a:r>
            <a:endParaRPr lang="ru-RU" altLang="en-US" sz="2400"/>
          </a:p>
          <a:p>
            <a:r>
              <a:rPr lang="ru-RU" altLang="en-US" sz="2400"/>
              <a:t>2. Теоретическая значимость (противоречие данных исследователей,</a:t>
            </a:r>
            <a:endParaRPr lang="ru-RU" altLang="en-US" sz="2400"/>
          </a:p>
          <a:p>
            <a:r>
              <a:rPr lang="ru-RU" altLang="en-US" sz="2400"/>
              <a:t>противоречие моделей или недостаток знаний)</a:t>
            </a:r>
            <a:endParaRPr lang="ru-RU" altLang="en-US" sz="2400"/>
          </a:p>
          <a:p>
            <a:r>
              <a:rPr lang="ru-RU" altLang="en-US" sz="2400"/>
              <a:t>3. Формулировка проблемы исследования</a:t>
            </a:r>
            <a:endParaRPr lang="ru-RU" altLang="en-US" sz="2400"/>
          </a:p>
          <a:p>
            <a:r>
              <a:rPr lang="ru-RU" altLang="en-US" sz="2400"/>
              <a:t>2. Цель исследования (что создаем в результате исследования: установление</a:t>
            </a:r>
            <a:endParaRPr lang="ru-RU" altLang="en-US" sz="2400"/>
          </a:p>
          <a:p>
            <a:r>
              <a:rPr lang="ru-RU" altLang="en-US" sz="2400"/>
              <a:t>закономерности, описание феномена, характеристика, выявление причин,</a:t>
            </a:r>
            <a:endParaRPr lang="ru-RU" altLang="en-US" sz="2400"/>
          </a:p>
          <a:p>
            <a:r>
              <a:rPr lang="ru-RU" altLang="en-US" sz="2400"/>
              <a:t>выявление характеристик, связанных, описание структуры, разработка модели,</a:t>
            </a:r>
            <a:endParaRPr lang="ru-RU" altLang="en-US" sz="2400"/>
          </a:p>
          <a:p>
            <a:r>
              <a:rPr lang="ru-RU" altLang="en-US" sz="2400"/>
              <a:t>уточнение модели, адаптация опросника и т.д.)</a:t>
            </a:r>
            <a:endParaRPr lang="ru-RU" altLang="en-US" sz="2400"/>
          </a:p>
          <a:p>
            <a:r>
              <a:rPr lang="ru-RU" altLang="en-US" sz="2400"/>
              <a:t>3. Гипотеза исследования</a:t>
            </a:r>
            <a:endParaRPr lang="ru-RU" altLang="en-US" sz="2400"/>
          </a:p>
          <a:p>
            <a:r>
              <a:rPr lang="ru-RU" altLang="en-US" sz="2400"/>
              <a:t>4. Теоретическое обоснование (чьи методы и подходы к анализу феномена мы</a:t>
            </a:r>
            <a:endParaRPr lang="ru-RU" altLang="en-US" sz="2400"/>
          </a:p>
          <a:p>
            <a:r>
              <a:rPr lang="ru-RU" altLang="en-US" sz="2400"/>
              <a:t>используем, чьи модели будем использовать для интерпретации данных)</a:t>
            </a:r>
            <a:endParaRPr lang="ru-RU" altLang="en-US" sz="2400"/>
          </a:p>
          <a:p>
            <a:r>
              <a:rPr lang="ru-RU" altLang="en-US" sz="2400"/>
              <a:t>5. Перспективы исследования (когда мы достигнем цели исследования, что это</a:t>
            </a:r>
            <a:endParaRPr lang="ru-RU" altLang="en-US" sz="2400"/>
          </a:p>
          <a:p>
            <a:r>
              <a:rPr lang="ru-RU" altLang="en-US" sz="2400"/>
              <a:t>даст для практики и для дальнейших исследований)</a:t>
            </a:r>
            <a:endParaRPr lang="ru-RU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506095" y="1764030"/>
            <a:ext cx="1135888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000"/>
              <a:t>https://rgsu.net/netcat_files/multiUpload/Trebovaniya%20k%20tezisam(2).pdf?ysclid=l7qat0qfqd43584925</a:t>
            </a:r>
            <a:endParaRPr lang="ru-RU" altLang="en-US" sz="2000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535940" y="5801995"/>
            <a:ext cx="1016254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000"/>
              <a:t>https://www.kakprosto.ru/kak-23583-kak-oformlyat-tezisy</a:t>
            </a:r>
            <a:endParaRPr lang="ru-RU" altLang="en-US" sz="2000"/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485140" y="2583815"/>
            <a:ext cx="1121854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000"/>
              <a:t>https://psy-urgi.urfu.ru/fileadmin/user_upload/site_15526/Kratkaja_pamjatka_po_napisaniju_tezisov.pdf</a:t>
            </a:r>
            <a:endParaRPr lang="ru-RU" altLang="en-US" sz="2000"/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506095" y="3758565"/>
            <a:ext cx="995108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000"/>
              <a:t>http://www.grsmu.by/files/file/university/cafedry/inostrannuh-yazukov/files/sno/klishe.pdf</a:t>
            </a:r>
            <a:endParaRPr lang="ru-RU" altLang="en-US" sz="2000"/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535940" y="3403600"/>
            <a:ext cx="65278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b="1"/>
              <a:t>КЛИШЕ ДЛЯ НАПИСАНИЯ НАУЧНЫХ РАБОТ:</a:t>
            </a:r>
            <a:endParaRPr lang="ru-RU" altLang="en-US" b="1"/>
          </a:p>
        </p:txBody>
      </p:sp>
      <p:sp>
        <p:nvSpPr>
          <p:cNvPr id="8" name="Текстовое поле 7"/>
          <p:cNvSpPr txBox="1"/>
          <p:nvPr/>
        </p:nvSpPr>
        <p:spPr>
          <a:xfrm>
            <a:off x="506730" y="4641850"/>
            <a:ext cx="1072261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000"/>
              <a:t>https://dissertatcia.com/poleznoe/pomosh-po-napisaniy/kak-sostavit-tezisi-dlya-dissertacij/?ysclid=l7r3rwesm9612710320</a:t>
            </a:r>
            <a:endParaRPr lang="ru-RU" altLang="en-US" sz="2000"/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3688080" y="333375"/>
            <a:ext cx="205740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ru-RU" altLang="en-US" sz="4000" b="1">
                <a:solidFill>
                  <a:schemeClr val="bg1"/>
                </a:solidFill>
              </a:rPr>
              <a:t>ССЫЛКИ</a:t>
            </a:r>
            <a:endParaRPr lang="ru-RU" altLang="en-US" sz="4000" b="1">
              <a:solidFill>
                <a:schemeClr val="bg1"/>
              </a:solidFill>
            </a:endParaRPr>
          </a:p>
        </p:txBody>
      </p:sp>
      <p:cxnSp>
        <p:nvCxnSpPr>
          <p:cNvPr id="10" name="Прямое соединение 9"/>
          <p:cNvCxnSpPr/>
          <p:nvPr/>
        </p:nvCxnSpPr>
        <p:spPr>
          <a:xfrm>
            <a:off x="506095" y="1527175"/>
            <a:ext cx="635" cy="491934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ое соединение 10"/>
          <p:cNvCxnSpPr/>
          <p:nvPr/>
        </p:nvCxnSpPr>
        <p:spPr>
          <a:xfrm>
            <a:off x="379730" y="1527175"/>
            <a:ext cx="635" cy="491934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3491230" y="3377565"/>
            <a:ext cx="582104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ru-RU" altLang="en-US" sz="4000" b="1">
                <a:solidFill>
                  <a:schemeClr val="accent6">
                    <a:lumMod val="75000"/>
                  </a:schemeClr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СПАСИБО ЗА ВНИМАНИЕ!</a:t>
            </a:r>
            <a:endParaRPr lang="ru-RU" altLang="en-US" sz="4000" b="1">
              <a:solidFill>
                <a:schemeClr val="accent6">
                  <a:lumMod val="75000"/>
                </a:schemeClr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pic>
        <p:nvPicPr>
          <p:cNvPr id="4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678" y="-150"/>
            <a:ext cx="2171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21328" y="251470"/>
            <a:ext cx="512504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ТИПЫ ТЕЗИСОВ</a:t>
            </a:r>
            <a:endParaRPr lang="ru-RU" altLang="zh-CN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2564765" y="1344930"/>
            <a:ext cx="643826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ru-RU" altLang="en-US" sz="4000" b="1"/>
              <a:t>1. ПОСТАНОВКА ПРОБЛЕМЫ</a:t>
            </a:r>
            <a:endParaRPr lang="ru-RU" altLang="en-US" sz="4000" b="1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1525270" y="2395855"/>
            <a:ext cx="919289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3200"/>
              <a:t>- Краткое вступление (актуальность темы)</a:t>
            </a:r>
            <a:endParaRPr lang="ru-RU" altLang="en-US" sz="3200"/>
          </a:p>
          <a:p>
            <a:r>
              <a:rPr lang="ru-RU" altLang="en-US" sz="3200"/>
              <a:t>- Цель работы (сформулировать проблему)</a:t>
            </a:r>
            <a:endParaRPr lang="ru-RU" altLang="en-US" sz="3200"/>
          </a:p>
          <a:p>
            <a:r>
              <a:rPr lang="ru-RU" altLang="en-US" sz="3200"/>
              <a:t>- Обзор существующих точек зрения на проблему или  описание ситуации в предметной области</a:t>
            </a:r>
            <a:endParaRPr lang="ru-RU" altLang="en-US" sz="3200"/>
          </a:p>
          <a:p>
            <a:r>
              <a:rPr lang="ru-RU" altLang="en-US" sz="3200"/>
              <a:t>- Собственные точки зрения</a:t>
            </a:r>
            <a:endParaRPr lang="ru-RU" altLang="en-US" sz="3200"/>
          </a:p>
          <a:p>
            <a:r>
              <a:rPr lang="ru-RU" altLang="en-US" sz="3200"/>
              <a:t>- Предполагаемые исследования (опционально)</a:t>
            </a:r>
            <a:endParaRPr lang="ru-RU" altLang="en-US" sz="3200"/>
          </a:p>
          <a:p>
            <a:endParaRPr lang="ru-RU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21328" y="251470"/>
            <a:ext cx="512504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ТИПЫ ТЕЗИСОВ</a:t>
            </a:r>
            <a:endParaRPr lang="ru-RU" altLang="zh-CN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2597785" y="1323340"/>
            <a:ext cx="637159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ru-RU" altLang="en-US" sz="4000" b="1"/>
              <a:t>2. Результаты исследования</a:t>
            </a:r>
            <a:endParaRPr lang="ru-RU" altLang="en-US" sz="4000" b="1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816610" y="2073275"/>
            <a:ext cx="10739755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3200"/>
              <a:t>- Краткое вступление (постановка проблемы)</a:t>
            </a:r>
            <a:endParaRPr lang="ru-RU" altLang="en-US" sz="3200"/>
          </a:p>
          <a:p>
            <a:r>
              <a:rPr lang="ru-RU" altLang="en-US" sz="3200"/>
              <a:t>- Цель работы. Базовые положения исследования или гипотеза</a:t>
            </a:r>
            <a:endParaRPr lang="ru-RU" altLang="en-US" sz="3200"/>
          </a:p>
          <a:p>
            <a:r>
              <a:rPr lang="ru-RU" altLang="en-US" sz="3200"/>
              <a:t>- Примененные методы</a:t>
            </a:r>
            <a:endParaRPr lang="ru-RU" altLang="en-US" sz="3200"/>
          </a:p>
          <a:p>
            <a:r>
              <a:rPr lang="ru-RU" altLang="en-US" sz="3200"/>
              <a:t>-Промежуточные результаты (при необходимости)</a:t>
            </a:r>
            <a:endParaRPr lang="ru-RU" altLang="en-US" sz="3200"/>
          </a:p>
          <a:p>
            <a:r>
              <a:rPr lang="ru-RU" altLang="en-US" sz="3200"/>
              <a:t>-Основные результаты </a:t>
            </a:r>
            <a:endParaRPr lang="ru-RU" altLang="en-US" sz="3200"/>
          </a:p>
          <a:p>
            <a:r>
              <a:rPr lang="ru-RU" altLang="en-US" sz="3200"/>
              <a:t>- Интерпертация + выводы</a:t>
            </a:r>
            <a:endParaRPr lang="ru-RU" altLang="en-US" sz="3200"/>
          </a:p>
          <a:p>
            <a:endParaRPr lang="ru-RU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21328" y="251470"/>
            <a:ext cx="512504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ТИПЫ ТЕЗИСОВ</a:t>
            </a:r>
            <a:endParaRPr lang="ru-RU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2846070" y="1194435"/>
            <a:ext cx="61747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4000" b="1"/>
              <a:t>3. Новая методика работы</a:t>
            </a:r>
            <a:endParaRPr lang="ru-RU" altLang="en-US" sz="4000" b="1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554990" y="1901190"/>
            <a:ext cx="1135570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3200"/>
              <a:t>- Краткое вступление, описывающее задачи, для решения которых необходима разрабатываемая методика, область применения методики (актуальность)</a:t>
            </a:r>
            <a:endParaRPr lang="ru-RU" altLang="en-US" sz="3200"/>
          </a:p>
          <a:p>
            <a:r>
              <a:rPr lang="ru-RU" altLang="en-US" sz="3200"/>
              <a:t>−Цель работы (разработать такую-то методику).</a:t>
            </a:r>
            <a:endParaRPr lang="ru-RU" altLang="en-US" sz="3200"/>
          </a:p>
          <a:p>
            <a:r>
              <a:rPr lang="ru-RU" altLang="en-US" sz="3200"/>
              <a:t>−Описание существующих методик.</a:t>
            </a:r>
            <a:endParaRPr lang="ru-RU" altLang="en-US" sz="3200"/>
          </a:p>
          <a:p>
            <a:r>
              <a:rPr lang="ru-RU" altLang="en-US" sz="3200"/>
              <a:t>−Описание новой методики.</a:t>
            </a:r>
            <a:endParaRPr lang="ru-RU" altLang="en-US" sz="3200"/>
          </a:p>
          <a:p>
            <a:r>
              <a:rPr lang="ru-RU" altLang="en-US" sz="3200"/>
              <a:t>−Описание результатов применения.</a:t>
            </a:r>
            <a:endParaRPr lang="ru-RU" altLang="en-US" sz="3200"/>
          </a:p>
          <a:p>
            <a:r>
              <a:rPr lang="ru-RU" altLang="en-US" sz="3200"/>
              <a:t>−Оценка преимуществ и ограничений новой методики.</a:t>
            </a:r>
            <a:endParaRPr lang="ru-RU" altLang="en-US" sz="3200"/>
          </a:p>
          <a:p>
            <a:r>
              <a:rPr lang="ru-RU" altLang="en-US" sz="3200"/>
              <a:t>−Выводы.</a:t>
            </a:r>
            <a:endParaRPr lang="ru-RU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8" y="-1"/>
            <a:ext cx="12190222" cy="6858001"/>
            <a:chOff x="4274037" y="1158033"/>
            <a:chExt cx="1994262" cy="1599112"/>
          </a:xfrm>
        </p:grpSpPr>
        <p:sp>
          <p:nvSpPr>
  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4274037" y="1158033"/>
              <a:ext cx="997131" cy="1599112"/>
            </a:xfrm>
            <a:prstGeom prst="rect">
              <a:avLst/>
            </a:prstGeom>
            <a:solidFill>
              <a:srgbClr val="82C69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  <p:cNvSpPr/>
            <p:nvPr/>
          </p:nvSpPr>
          <p:spPr>
            <a:xfrm>
              <a:off x="5271168" y="1158033"/>
              <a:ext cx="997131" cy="1599112"/>
            </a:xfrm>
            <a:prstGeom prst="rect">
              <a:avLst/>
            </a:prstGeom>
            <a:solidFill>
              <a:srgbClr val="F5C13A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2"/>
                  </a:solidFill>
                  <a:latin typeface="+mn-lt"/>
                  <a:ea typeface="仿宋_GB2312" pitchFamily="49" charset="-122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SimSun" panose="0201060003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chemeClr val="tx1"/>
                </a:solidFill>
                <a:ea typeface="Calibri" panose="020F0502020204030204" charset="0"/>
                <a:cs typeface="Calibri" panose="020F0502020204030204" charset="0"/>
              </a:endParaRPr>
            </a:p>
          </p:txBody>
        </p:sp>
      </p:grpSp>
      <p:sp>
        <p:nvSpPr>
          <p:cNvPr id="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999349" y="4748789"/>
            <a:ext cx="3884944" cy="8551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359250" y="2660179"/>
            <a:ext cx="5504756" cy="177666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" t="2395" r="84645" b="93484"/>
          <a:stretch>
            <a:fillRect/>
          </a:stretch>
        </p:blipFill>
        <p:spPr>
          <a:xfrm>
            <a:off x="8404225" y="3005455"/>
            <a:ext cx="1581150" cy="146240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097081" y="2017382"/>
            <a:ext cx="149733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   0</a:t>
            </a:r>
            <a:r>
              <a:rPr lang="ru-RU" altLang="en-US" sz="54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2</a:t>
            </a:r>
            <a:endParaRPr lang="ru-RU" altLang="en-US" sz="54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632721" y="4467911"/>
            <a:ext cx="512504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СТРУКТУРА,   ОБЪЁМ	</a:t>
            </a:r>
            <a:endParaRPr lang="ru-RU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4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263" y="110340"/>
            <a:ext cx="2171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495508" y="0"/>
            <a:ext cx="9696492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221328" y="251470"/>
            <a:ext cx="512504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48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СТРУКТУРА</a:t>
            </a:r>
            <a:endParaRPr lang="ru-RU" altLang="en-US" sz="48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3144520" y="1280160"/>
            <a:ext cx="5902325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3200" b="1"/>
              <a:t>ЗАГЛАВИЕ (12 слов)</a:t>
            </a:r>
            <a:endParaRPr lang="ru-RU" altLang="en-US" sz="3200" b="1"/>
          </a:p>
          <a:p>
            <a:r>
              <a:rPr lang="ru-RU" altLang="en-US" sz="3200" b="1"/>
              <a:t>ДАННЫЕ АВТОРА (АВТОРОВ)</a:t>
            </a:r>
            <a:endParaRPr lang="ru-RU" altLang="en-US" sz="3200" b="1"/>
          </a:p>
          <a:p>
            <a:r>
              <a:rPr lang="ru-RU" altLang="en-US" sz="3200" b="1"/>
              <a:t>АННОТАЦИЯ</a:t>
            </a:r>
            <a:endParaRPr lang="ru-RU" altLang="en-US" sz="3200" b="1"/>
          </a:p>
          <a:p>
            <a:r>
              <a:rPr lang="ru-RU" altLang="en-US" sz="3200" b="1"/>
              <a:t>КЛЮЧЕВЫЕ СЛОВА</a:t>
            </a:r>
            <a:endParaRPr lang="ru-RU" altLang="en-US" sz="3200" b="1"/>
          </a:p>
          <a:p>
            <a:r>
              <a:rPr lang="ru-RU" altLang="en-US" sz="3200" b="1"/>
              <a:t>---------------------------------------------</a:t>
            </a:r>
            <a:endParaRPr lang="ru-RU" altLang="en-US" sz="3200" b="1"/>
          </a:p>
          <a:p>
            <a:r>
              <a:rPr lang="ru-RU" altLang="en-US" sz="3200" b="1"/>
              <a:t>АНГЛИЙСКИЙ ВАРИАНТ</a:t>
            </a:r>
            <a:endParaRPr lang="ru-RU" altLang="en-US" sz="3200" b="1"/>
          </a:p>
          <a:p>
            <a:r>
              <a:rPr lang="ru-RU" altLang="en-US" sz="3200" b="1"/>
              <a:t>---------------------------------------------</a:t>
            </a:r>
            <a:endParaRPr lang="ru-RU" altLang="en-US" sz="3200" b="1"/>
          </a:p>
          <a:p>
            <a:r>
              <a:rPr lang="ru-RU" altLang="en-US" sz="3200" b="1"/>
              <a:t>ТЕКСТ</a:t>
            </a:r>
            <a:endParaRPr lang="ru-RU" altLang="en-US" sz="3200" b="1"/>
          </a:p>
          <a:p>
            <a:endParaRPr lang="ru-RU" altLang="en-US" sz="3200" b="1"/>
          </a:p>
          <a:p>
            <a:r>
              <a:rPr lang="ru-RU" altLang="en-US" sz="3200" b="1"/>
              <a:t>---------------------------------------------</a:t>
            </a:r>
            <a:endParaRPr lang="ru-RU" altLang="en-US" sz="3200" b="1"/>
          </a:p>
          <a:p>
            <a:r>
              <a:rPr lang="ru-RU" altLang="en-US" sz="3200" b="1"/>
              <a:t>Литература</a:t>
            </a:r>
            <a:endParaRPr lang="ru-RU" altLang="en-US" sz="3200" b="1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5434965" y="4612640"/>
            <a:ext cx="252857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342900" indent="-342900">
              <a:buFont typeface="Wingdings" panose="05000000000000000000" charset="0"/>
              <a:buChar char="§"/>
            </a:pPr>
            <a:r>
              <a:rPr lang="ru-RU" altLang="en-US" sz="2400"/>
              <a:t>Вступление</a:t>
            </a:r>
            <a:endParaRPr lang="ru-RU" altLang="en-US" sz="2400"/>
          </a:p>
          <a:p>
            <a:pPr marL="342900" indent="-342900">
              <a:buFont typeface="Wingdings" panose="05000000000000000000" charset="0"/>
              <a:buChar char="§"/>
            </a:pPr>
            <a:r>
              <a:rPr lang="ru-RU" altLang="en-US" sz="2400"/>
              <a:t>Основная часть</a:t>
            </a:r>
            <a:endParaRPr lang="ru-RU" altLang="en-US" sz="2400"/>
          </a:p>
          <a:p>
            <a:pPr marL="342900" indent="-342900">
              <a:buFont typeface="Wingdings" panose="05000000000000000000" charset="0"/>
              <a:buChar char="§"/>
            </a:pPr>
            <a:r>
              <a:rPr lang="ru-RU" altLang="en-US" sz="2400"/>
              <a:t>Заключение</a:t>
            </a:r>
            <a:endParaRPr lang="ru-RU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289560" y="3996690"/>
            <a:ext cx="11414760" cy="1280160"/>
          </a:xfrm>
          <a:prstGeom prst="rect">
            <a:avLst/>
          </a:prstGeom>
          <a:solidFill>
            <a:srgbClr val="82C69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 flipH="1">
            <a:off x="0" y="0"/>
            <a:ext cx="2495508" cy="1280160"/>
          </a:xfrm>
          <a:prstGeom prst="rect">
            <a:avLst/>
          </a:prstGeom>
          <a:solidFill>
            <a:srgbClr val="F5C13A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511425" y="257175"/>
            <a:ext cx="63798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en-US" sz="3600" b="1" dirty="0">
                <a:solidFill>
                  <a:schemeClr val="bg1"/>
                </a:solidFill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Аннотация/ключевые слова</a:t>
            </a:r>
            <a:endParaRPr lang="ru-RU" altLang="en-US" sz="3600" b="1" dirty="0">
              <a:solidFill>
                <a:schemeClr val="bg1"/>
              </a:solidFill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15318" r="15590" b="76144"/>
          <a:stretch>
            <a:fillRect/>
          </a:stretch>
        </p:blipFill>
        <p:spPr>
          <a:xfrm>
            <a:off x="209785" y="333096"/>
            <a:ext cx="2068925" cy="66774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7" t="37867" r="28394" b="58235"/>
          <a:stretch>
            <a:fillRect/>
          </a:stretch>
        </p:blipFill>
        <p:spPr>
          <a:xfrm>
            <a:off x="8891105" y="381583"/>
            <a:ext cx="2813215" cy="619262"/>
          </a:xfrm>
          <a:prstGeom prst="rect">
            <a:avLst/>
          </a:prstGeom>
        </p:spPr>
      </p:pic>
      <p:sp>
        <p:nvSpPr>
          <p:cNvPr id="26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1446125" y="-1721867"/>
            <a:ext cx="997131" cy="1599112"/>
          </a:xfrm>
          <a:prstGeom prst="rect">
            <a:avLst/>
          </a:prstGeom>
          <a:solidFill>
            <a:srgbClr val="00A69C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2443256" y="-1721867"/>
            <a:ext cx="997131" cy="1599112"/>
          </a:xfrm>
          <a:prstGeom prst="rect">
            <a:avLst/>
          </a:prstGeom>
          <a:solidFill>
            <a:srgbClr val="F6921E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3440387" y="-1735497"/>
            <a:ext cx="997131" cy="1599112"/>
          </a:xfrm>
          <a:prstGeom prst="rect">
            <a:avLst/>
          </a:prstGeom>
          <a:solidFill>
            <a:srgbClr val="EC1C24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9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4437518" y="-1721867"/>
            <a:ext cx="997131" cy="1599112"/>
          </a:xfrm>
          <a:prstGeom prst="rect">
            <a:avLst/>
          </a:prstGeom>
          <a:solidFill>
            <a:srgbClr val="2B8F66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0" name="Rectangle 6" descr="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"/>
          <p:cNvSpPr/>
          <p:nvPr/>
        </p:nvSpPr>
        <p:spPr>
          <a:xfrm>
            <a:off x="5434649" y="-1742161"/>
            <a:ext cx="997131" cy="1599112"/>
          </a:xfrm>
          <a:prstGeom prst="rect">
            <a:avLst/>
          </a:prstGeom>
          <a:solidFill>
            <a:srgbClr val="39A3C3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+mn-lt"/>
                <a:ea typeface="仿宋_GB2312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SimSun" panose="0201060003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solidFill>
                <a:schemeClr val="tx1"/>
              </a:solidFill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209550" y="1423035"/>
            <a:ext cx="11592560" cy="224536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p>
            <a:pPr indent="450215" algn="just"/>
            <a:r>
              <a:rPr lang="en-US" sz="2800" b="1">
                <a:solidFill>
                  <a:srgbClr val="FF0000"/>
                </a:solidFill>
                <a:cs typeface="+mn-lt"/>
              </a:rPr>
              <a:t>Аннотация</a:t>
            </a:r>
            <a:r>
              <a:rPr lang="en-US" sz="2800" b="0">
                <a:cs typeface="+mn-lt"/>
              </a:rPr>
              <a:t> </a:t>
            </a:r>
            <a:r>
              <a:rPr lang="en-US" sz="2800" b="0">
                <a:cs typeface="+mn-lt"/>
              </a:rPr>
              <a:t>— краткая </a:t>
            </a:r>
            <a:r>
              <a:rPr lang="en-US" sz="2800" b="0">
                <a:cs typeface="+mn-lt"/>
              </a:rPr>
              <a:t>характеристика </a:t>
            </a:r>
            <a:r>
              <a:rPr lang="en-US" sz="2800" b="0">
                <a:cs typeface="+mn-lt"/>
              </a:rPr>
              <a:t>статьи. </a:t>
            </a:r>
            <a:r>
              <a:rPr lang="en-US" sz="2800" b="0">
                <a:cs typeface="+mn-lt"/>
              </a:rPr>
              <a:t>Аннотация </a:t>
            </a:r>
            <a:r>
              <a:rPr lang="en-US" sz="2800" b="0">
                <a:cs typeface="+mn-lt"/>
              </a:rPr>
              <a:t>показывает </a:t>
            </a:r>
            <a:r>
              <a:rPr lang="en-US" sz="2800" b="0">
                <a:cs typeface="+mn-lt"/>
              </a:rPr>
              <a:t>отличительные </a:t>
            </a:r>
            <a:r>
              <a:rPr lang="en-US" sz="2800" b="0">
                <a:cs typeface="+mn-lt"/>
              </a:rPr>
              <a:t>особенности </a:t>
            </a:r>
            <a:r>
              <a:rPr lang="en-US" sz="2800" b="0">
                <a:cs typeface="+mn-lt"/>
              </a:rPr>
              <a:t>и </a:t>
            </a:r>
            <a:r>
              <a:rPr lang="en-US" sz="2800" b="0">
                <a:cs typeface="+mn-lt"/>
              </a:rPr>
              <a:t>достоинства </a:t>
            </a:r>
            <a:r>
              <a:rPr lang="en-US" sz="2800" b="0">
                <a:cs typeface="+mn-lt"/>
              </a:rPr>
              <a:t>издаваемого </a:t>
            </a:r>
            <a:r>
              <a:rPr lang="en-US" sz="2800" b="0">
                <a:cs typeface="+mn-lt"/>
              </a:rPr>
              <a:t>произведения, </a:t>
            </a:r>
            <a:r>
              <a:rPr lang="en-US" sz="2800" b="0">
                <a:cs typeface="+mn-lt"/>
              </a:rPr>
              <a:t>помогает </a:t>
            </a:r>
            <a:r>
              <a:rPr lang="en-US" sz="2800" b="0">
                <a:cs typeface="+mn-lt"/>
              </a:rPr>
              <a:t>читателям </a:t>
            </a:r>
            <a:r>
              <a:rPr lang="en-US" sz="2800" b="0">
                <a:cs typeface="+mn-lt"/>
              </a:rPr>
              <a:t>сориентироваться. </a:t>
            </a:r>
            <a:r>
              <a:rPr lang="en-US" sz="2800" b="0">
                <a:cs typeface="+mn-lt"/>
              </a:rPr>
              <a:t>Размер </a:t>
            </a:r>
            <a:r>
              <a:rPr lang="en-US" sz="2800" b="0">
                <a:cs typeface="+mn-lt"/>
              </a:rPr>
              <a:t>аннотации </a:t>
            </a:r>
            <a:r>
              <a:rPr lang="en-US" sz="2800" b="0">
                <a:cs typeface="+mn-lt"/>
              </a:rPr>
              <a:t>– не </a:t>
            </a:r>
            <a:r>
              <a:rPr lang="en-US" sz="2800" b="0">
                <a:cs typeface="+mn-lt"/>
              </a:rPr>
              <a:t>более 5-6 </a:t>
            </a:r>
            <a:r>
              <a:rPr lang="en-US" sz="2800" b="0">
                <a:cs typeface="+mn-lt"/>
              </a:rPr>
              <a:t>строк (</a:t>
            </a:r>
            <a:r>
              <a:rPr lang="en-US" sz="2800" b="0">
                <a:cs typeface="+mn-lt"/>
              </a:rPr>
              <a:t>не </a:t>
            </a:r>
            <a:r>
              <a:rPr lang="en-US" sz="2800" b="0">
                <a:cs typeface="+mn-lt"/>
              </a:rPr>
              <a:t>более 400 </a:t>
            </a:r>
            <a:r>
              <a:rPr lang="en-US" sz="2800" b="0">
                <a:cs typeface="+mn-lt"/>
              </a:rPr>
              <a:t>знаков </a:t>
            </a:r>
            <a:r>
              <a:rPr lang="en-US" sz="2800" b="0">
                <a:cs typeface="+mn-lt"/>
              </a:rPr>
              <a:t>с </a:t>
            </a:r>
            <a:r>
              <a:rPr lang="en-US" sz="2800" b="0">
                <a:cs typeface="+mn-lt"/>
              </a:rPr>
              <a:t>пробелами)</a:t>
            </a:r>
            <a:r>
              <a:rPr lang="ru-RU" altLang="en-US" sz="2800" b="0">
                <a:cs typeface="+mn-lt"/>
              </a:rPr>
              <a:t> или</a:t>
            </a:r>
            <a:r>
              <a:rPr lang="en-US" sz="2800" b="0">
                <a:cs typeface="+mn-lt"/>
              </a:rPr>
              <a:t> </a:t>
            </a:r>
            <a:r>
              <a:rPr lang="ru-RU" altLang="en-US" sz="2800" b="0">
                <a:cs typeface="+mn-lt"/>
              </a:rPr>
              <a:t>(</a:t>
            </a:r>
            <a:r>
              <a:rPr lang="ru-RU" altLang="en-US" sz="2800">
                <a:cs typeface="+mn-lt"/>
                <a:sym typeface="+mn-ea"/>
              </a:rPr>
              <a:t>500 печатных знаков (ГОСТ 7.9-95)</a:t>
            </a:r>
            <a:endParaRPr lang="ru-RU" altLang="en-US" sz="2800">
              <a:cs typeface="+mn-lt"/>
              <a:sym typeface="+mn-ea"/>
            </a:endParaRP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209550" y="3996690"/>
            <a:ext cx="11633200" cy="2245360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 anchor="t">
            <a:spAutoFit/>
          </a:bodyPr>
          <a:p>
            <a:pPr algn="just"/>
            <a:r>
              <a:rPr lang="ru-RU" altLang="en-US" sz="2800" b="1">
                <a:solidFill>
                  <a:schemeClr val="accent4">
                    <a:lumMod val="75000"/>
                  </a:schemeClr>
                </a:solidFill>
              </a:rPr>
              <a:t>Ключевые слова</a:t>
            </a:r>
            <a:r>
              <a:rPr lang="ru-RU" altLang="en-US" sz="2800"/>
              <a:t> (на русском и английском языках) - обязательны и должны содержать 5-10 слов и словосочетаний </a:t>
            </a:r>
            <a:r>
              <a:rPr lang="ru-RU" altLang="en-US" sz="2800">
                <a:sym typeface="+mn-ea"/>
              </a:rPr>
              <a:t>(ни в коем случае не предложения) </a:t>
            </a:r>
            <a:r>
              <a:rPr lang="ru-RU" altLang="en-US" sz="2800"/>
              <a:t>отделяются друг от друга запятой. Приведенные ключевые слова должны предельно точно отражать предметную область исследования.</a:t>
            </a:r>
            <a:endParaRPr lang="ru-RU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游ゴシック Light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Calibri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11908</Words>
  <Application>WPS Presentation</Application>
  <PresentationFormat>宽屏</PresentationFormat>
  <Paragraphs>300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9" baseType="lpstr">
      <vt:lpstr>Arial</vt:lpstr>
      <vt:lpstr>SimSun</vt:lpstr>
      <vt:lpstr>Wingdings</vt:lpstr>
      <vt:lpstr>Calibri</vt:lpstr>
      <vt:lpstr>仿宋_GB2312</vt:lpstr>
      <vt:lpstr>Microsoft YaHei</vt:lpstr>
      <vt:lpstr>Calibri</vt:lpstr>
      <vt:lpstr>FontAwesome</vt:lpstr>
      <vt:lpstr>Arial Unicode MS</vt:lpstr>
      <vt:lpstr>Segoe Print</vt:lpstr>
      <vt:lpstr>Times New Roman</vt:lpstr>
      <vt:lpstr>Monotype Corsiva</vt:lpstr>
      <vt:lpstr>Wingdings</vt:lpstr>
      <vt:lpstr>Sitka Subheading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WPS_1657179058</cp:lastModifiedBy>
  <cp:revision>58</cp:revision>
  <dcterms:created xsi:type="dcterms:W3CDTF">2018-03-12T09:20:00Z</dcterms:created>
  <dcterms:modified xsi:type="dcterms:W3CDTF">2022-09-07T07:31:56Z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1049-11.2.0.11306</vt:lpwstr>
  </property>
  <property fmtid="{D5CDD505-2E9C-101B-9397-08002B2CF9AE}" pid="3" name="ICV">
    <vt:lpwstr>BF677379B9A9431887B35B177757BA54</vt:lpwstr>
  </property>
</Properties>
</file>